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1" r:id="rId2"/>
    <p:sldId id="274" r:id="rId3"/>
    <p:sldId id="266" r:id="rId4"/>
    <p:sldId id="284" r:id="rId5"/>
    <p:sldId id="280" r:id="rId6"/>
    <p:sldId id="273" r:id="rId7"/>
    <p:sldId id="283" r:id="rId8"/>
    <p:sldId id="265" r:id="rId9"/>
    <p:sldId id="275" r:id="rId10"/>
    <p:sldId id="277" r:id="rId11"/>
    <p:sldId id="268" r:id="rId12"/>
    <p:sldId id="269" r:id="rId13"/>
    <p:sldId id="278" r:id="rId14"/>
    <p:sldId id="271" r:id="rId15"/>
    <p:sldId id="272" r:id="rId16"/>
    <p:sldId id="259"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651E"/>
    <a:srgbClr val="5C3619"/>
    <a:srgbClr val="C97823"/>
    <a:srgbClr val="414242"/>
    <a:srgbClr val="0000FD"/>
    <a:srgbClr val="0109A7"/>
    <a:srgbClr val="8F5224"/>
    <a:srgbClr val="A96129"/>
    <a:srgbClr val="3B7F90"/>
    <a:srgbClr val="346F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autoAdjust="0"/>
  </p:normalViewPr>
  <p:slideViewPr>
    <p:cSldViewPr snapToGrid="0" snapToObjects="1">
      <p:cViewPr varScale="1">
        <p:scale>
          <a:sx n="148" d="100"/>
          <a:sy n="148" d="100"/>
        </p:scale>
        <p:origin x="1144" y="1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1D67E7-E322-1848-92DE-2EACB42D91B3}" type="datetimeFigureOut">
              <a:rPr lang="en-US" smtClean="0"/>
              <a:t>2/18/21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87E4A-6209-AF43-A7D4-22F549B5813E}" type="slidenum">
              <a:rPr lang="en-US" smtClean="0"/>
              <a:t>‹#›</a:t>
            </a:fld>
            <a:endParaRPr lang="en-US"/>
          </a:p>
        </p:txBody>
      </p:sp>
    </p:spTree>
    <p:extLst>
      <p:ext uri="{BB962C8B-B14F-4D97-AF65-F5344CB8AC3E}">
        <p14:creationId xmlns:p14="http://schemas.microsoft.com/office/powerpoint/2010/main" val="37728215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 </a:t>
            </a:r>
            <a:r>
              <a:rPr lang="en-US" dirty="0" err="1"/>
              <a:t>Betances</a:t>
            </a:r>
            <a:r>
              <a:rPr lang="en-US" dirty="0"/>
              <a:t> Mural</a:t>
            </a:r>
            <a:r>
              <a:rPr lang="en-US" baseline="0" dirty="0"/>
              <a:t> is a colorful mosaic tile mural.  Made in 1979 and located in Plaza </a:t>
            </a:r>
            <a:r>
              <a:rPr lang="en-US" baseline="0" dirty="0" err="1"/>
              <a:t>Betances</a:t>
            </a:r>
            <a:r>
              <a:rPr lang="en-US" baseline="0" dirty="0"/>
              <a:t>, the center of the Villa Victoria housing community.  It was the result of a movement to fight an urban renewal project that would have displaced the Puerto Rican residents of the South End in the late 1960’s.  The mural was envisioned by the Artist Lilli Ann K. Rosenberg who collaborated with the community.  Dr. Ramon E. </a:t>
            </a:r>
            <a:r>
              <a:rPr lang="en-US" baseline="0" dirty="0" err="1"/>
              <a:t>Betances</a:t>
            </a:r>
            <a:r>
              <a:rPr lang="en-US" baseline="0" dirty="0"/>
              <a:t> [1827-1898] a successful Puerto Rican activist and humanitarian who fought for Puerto Rican independence from Spain and for the emancipation of slaves.</a:t>
            </a:r>
            <a:endParaRPr lang="en-US" dirty="0"/>
          </a:p>
        </p:txBody>
      </p:sp>
      <p:sp>
        <p:nvSpPr>
          <p:cNvPr id="4" name="Slide Number Placeholder 3"/>
          <p:cNvSpPr>
            <a:spLocks noGrp="1"/>
          </p:cNvSpPr>
          <p:nvPr>
            <p:ph type="sldNum" sz="quarter" idx="10"/>
          </p:nvPr>
        </p:nvSpPr>
        <p:spPr/>
        <p:txBody>
          <a:bodyPr/>
          <a:lstStyle/>
          <a:p>
            <a:fld id="{E9F87E4A-6209-AF43-A7D4-22F549B5813E}" type="slidenum">
              <a:rPr lang="en-US" smtClean="0"/>
              <a:t>1</a:t>
            </a:fld>
            <a:endParaRPr lang="en-US"/>
          </a:p>
        </p:txBody>
      </p:sp>
    </p:spTree>
    <p:extLst>
      <p:ext uri="{BB962C8B-B14F-4D97-AF65-F5344CB8AC3E}">
        <p14:creationId xmlns:p14="http://schemas.microsoft.com/office/powerpoint/2010/main" val="13347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aseline="0" dirty="0"/>
              <a:t>1. Ellis Neighborhood   2. </a:t>
            </a:r>
            <a:r>
              <a:rPr lang="en-US" sz="1400" baseline="0" dirty="0" err="1"/>
              <a:t>Fumo</a:t>
            </a:r>
            <a:r>
              <a:rPr lang="en-US" sz="1400" baseline="0" dirty="0"/>
              <a:t> Ice Cream </a:t>
            </a:r>
            <a:r>
              <a:rPr lang="mr-IN" sz="1400" baseline="0" dirty="0"/>
              <a:t>–</a:t>
            </a:r>
            <a:r>
              <a:rPr lang="en-US" sz="1400" baseline="0" dirty="0"/>
              <a:t> South End  3. The Butcher Shop, Tremont Street </a:t>
            </a:r>
            <a:r>
              <a:rPr lang="mr-IN" sz="1400" baseline="0" dirty="0"/>
              <a:t>–</a:t>
            </a:r>
            <a:r>
              <a:rPr lang="en-US" sz="1400" baseline="0" dirty="0"/>
              <a:t> Owner is restaurateur Barbara Lynch  4. Aquitaine on Tremont Street </a:t>
            </a:r>
            <a:r>
              <a:rPr lang="mr-IN" sz="1400" baseline="0" dirty="0"/>
              <a:t>–</a:t>
            </a:r>
            <a:r>
              <a:rPr lang="en-US" sz="1400" baseline="0" dirty="0"/>
              <a:t> Owner is restaurateur Seth Woods  5. Wally’s Café, Massachusetts Ave </a:t>
            </a:r>
            <a:r>
              <a:rPr lang="mr-IN" sz="1400" baseline="0" dirty="0"/>
              <a:t>–</a:t>
            </a:r>
            <a:r>
              <a:rPr lang="en-US" sz="1400" baseline="0" dirty="0"/>
              <a:t> Landmark Jazz Club in the South End  6. Endearing landmark carved in 1872 to guard the home at 511 Columbus Ave  7. Toro Restaurant </a:t>
            </a:r>
            <a:r>
              <a:rPr lang="mr-IN" sz="1400" baseline="0" dirty="0"/>
              <a:t>–</a:t>
            </a:r>
            <a:r>
              <a:rPr lang="en-US" sz="1400" baseline="0" dirty="0"/>
              <a:t> Washington Street, award winning chefs: Ken </a:t>
            </a:r>
            <a:r>
              <a:rPr lang="en-US" sz="1400" baseline="0" dirty="0" err="1"/>
              <a:t>Oringer</a:t>
            </a:r>
            <a:r>
              <a:rPr lang="en-US" sz="1400" baseline="0" dirty="0"/>
              <a:t> and Jamie </a:t>
            </a:r>
            <a:r>
              <a:rPr lang="en-US" sz="1400" baseline="0" dirty="0" err="1"/>
              <a:t>Bissonette</a:t>
            </a:r>
            <a:r>
              <a:rPr lang="en-US" sz="1400" baseline="0" dirty="0"/>
              <a:t>  8. Cyclorama / Boston Center for the Arts </a:t>
            </a:r>
            <a:r>
              <a:rPr lang="mr-IN" sz="1400" baseline="0" dirty="0"/>
              <a:t>–</a:t>
            </a:r>
            <a:r>
              <a:rPr lang="en-US" sz="1400" baseline="0" dirty="0"/>
              <a:t> Built in 1865 to originally hold a 400’ x 50’cyclorama painting of the Battle of Gettysburg. When built it had the second largest dome in the country second to the Capital</a:t>
            </a:r>
            <a:endParaRPr lang="en-US" sz="1400" dirty="0"/>
          </a:p>
        </p:txBody>
      </p:sp>
      <p:sp>
        <p:nvSpPr>
          <p:cNvPr id="4" name="Slide Number Placeholder 3"/>
          <p:cNvSpPr>
            <a:spLocks noGrp="1"/>
          </p:cNvSpPr>
          <p:nvPr>
            <p:ph type="sldNum" sz="quarter" idx="10"/>
          </p:nvPr>
        </p:nvSpPr>
        <p:spPr/>
        <p:txBody>
          <a:bodyPr/>
          <a:lstStyle/>
          <a:p>
            <a:fld id="{E9F87E4A-6209-AF43-A7D4-22F549B5813E}" type="slidenum">
              <a:rPr lang="en-US" smtClean="0"/>
              <a:t>2</a:t>
            </a:fld>
            <a:endParaRPr lang="en-US"/>
          </a:p>
        </p:txBody>
      </p:sp>
    </p:spTree>
    <p:extLst>
      <p:ext uri="{BB962C8B-B14F-4D97-AF65-F5344CB8AC3E}">
        <p14:creationId xmlns:p14="http://schemas.microsoft.com/office/powerpoint/2010/main" val="844711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Outdoor </a:t>
            </a:r>
            <a:r>
              <a:rPr lang="en-US" baseline="0" dirty="0" err="1"/>
              <a:t>Chaulkboard</a:t>
            </a:r>
            <a:r>
              <a:rPr lang="en-US" baseline="0" dirty="0"/>
              <a:t>, 450 Harrison Avenue  2. </a:t>
            </a:r>
            <a:r>
              <a:rPr lang="en-US" baseline="0" dirty="0" err="1"/>
              <a:t>SoWa</a:t>
            </a:r>
            <a:r>
              <a:rPr lang="en-US" baseline="0" dirty="0"/>
              <a:t> Farmers Market  3. Tips Salon beloved bulldog </a:t>
            </a:r>
            <a:r>
              <a:rPr lang="en-US" baseline="0" dirty="0" err="1"/>
              <a:t>Kaptin</a:t>
            </a:r>
            <a:r>
              <a:rPr lang="en-US" baseline="0" dirty="0"/>
              <a:t> on 76 Dartmouth  4. Blackbird Doughnuts                                   5. Outdoor green space at Ink Block</a:t>
            </a:r>
            <a:endParaRPr lang="en-US" dirty="0"/>
          </a:p>
        </p:txBody>
      </p:sp>
      <p:sp>
        <p:nvSpPr>
          <p:cNvPr id="4" name="Slide Number Placeholder 3"/>
          <p:cNvSpPr>
            <a:spLocks noGrp="1"/>
          </p:cNvSpPr>
          <p:nvPr>
            <p:ph type="sldNum" sz="quarter" idx="10"/>
          </p:nvPr>
        </p:nvSpPr>
        <p:spPr/>
        <p:txBody>
          <a:bodyPr/>
          <a:lstStyle/>
          <a:p>
            <a:fld id="{E9F87E4A-6209-AF43-A7D4-22F549B5813E}" type="slidenum">
              <a:rPr lang="en-US" smtClean="0"/>
              <a:t>3</a:t>
            </a:fld>
            <a:endParaRPr lang="en-US"/>
          </a:p>
        </p:txBody>
      </p:sp>
    </p:spTree>
    <p:extLst>
      <p:ext uri="{BB962C8B-B14F-4D97-AF65-F5344CB8AC3E}">
        <p14:creationId xmlns:p14="http://schemas.microsoft.com/office/powerpoint/2010/main" val="274302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87E4A-6209-AF43-A7D4-22F549B5813E}" type="slidenum">
              <a:rPr lang="en-US" smtClean="0"/>
              <a:t>4</a:t>
            </a:fld>
            <a:endParaRPr lang="en-US"/>
          </a:p>
        </p:txBody>
      </p:sp>
    </p:spTree>
    <p:extLst>
      <p:ext uri="{BB962C8B-B14F-4D97-AF65-F5344CB8AC3E}">
        <p14:creationId xmlns:p14="http://schemas.microsoft.com/office/powerpoint/2010/main" val="274302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87E4A-6209-AF43-A7D4-22F549B5813E}" type="slidenum">
              <a:rPr lang="en-US" smtClean="0"/>
              <a:t>15</a:t>
            </a:fld>
            <a:endParaRPr lang="en-US"/>
          </a:p>
        </p:txBody>
      </p:sp>
    </p:spTree>
    <p:extLst>
      <p:ext uri="{BB962C8B-B14F-4D97-AF65-F5344CB8AC3E}">
        <p14:creationId xmlns:p14="http://schemas.microsoft.com/office/powerpoint/2010/main" val="3164916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94A1D5-E20C-9443-83A8-70E17FDCC251}"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20073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4A1D5-E20C-9443-83A8-70E17FDCC251}"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1849025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4A1D5-E20C-9443-83A8-70E17FDCC251}"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158558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94A1D5-E20C-9443-83A8-70E17FDCC251}"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360338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0"/>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94A1D5-E20C-9443-83A8-70E17FDCC251}" type="datetimeFigureOut">
              <a:rPr lang="en-US" smtClean="0"/>
              <a:t>2/18/21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176943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94A1D5-E20C-9443-83A8-70E17FDCC251}"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376214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94A1D5-E20C-9443-83A8-70E17FDCC251}" type="datetimeFigureOut">
              <a:rPr lang="en-US" smtClean="0"/>
              <a:t>2/18/21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346733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94A1D5-E20C-9443-83A8-70E17FDCC251}" type="datetimeFigureOut">
              <a:rPr lang="en-US" smtClean="0"/>
              <a:t>2/18/21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30693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4A1D5-E20C-9443-83A8-70E17FDCC251}" type="datetimeFigureOut">
              <a:rPr lang="en-US" smtClean="0"/>
              <a:t>2/18/21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268844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2"/>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4A1D5-E20C-9443-83A8-70E17FDCC251}"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354382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94A1D5-E20C-9443-83A8-70E17FDCC251}" type="datetimeFigureOut">
              <a:rPr lang="en-US" smtClean="0"/>
              <a:t>2/18/21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5C033-82B8-944B-9451-66D54C4839DD}" type="slidenum">
              <a:rPr lang="en-US" smtClean="0"/>
              <a:t>‹#›</a:t>
            </a:fld>
            <a:endParaRPr lang="en-US"/>
          </a:p>
        </p:txBody>
      </p:sp>
    </p:spTree>
    <p:extLst>
      <p:ext uri="{BB962C8B-B14F-4D97-AF65-F5344CB8AC3E}">
        <p14:creationId xmlns:p14="http://schemas.microsoft.com/office/powerpoint/2010/main" val="12910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C94A1D5-E20C-9443-83A8-70E17FDCC251}" type="datetimeFigureOut">
              <a:rPr lang="en-US" smtClean="0"/>
              <a:t>2/18/21</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105C033-82B8-944B-9451-66D54C4839DD}" type="slidenum">
              <a:rPr lang="en-US" smtClean="0"/>
              <a:t>‹#›</a:t>
            </a:fld>
            <a:endParaRPr lang="en-US"/>
          </a:p>
        </p:txBody>
      </p:sp>
    </p:spTree>
    <p:extLst>
      <p:ext uri="{BB962C8B-B14F-4D97-AF65-F5344CB8AC3E}">
        <p14:creationId xmlns:p14="http://schemas.microsoft.com/office/powerpoint/2010/main" val="379251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4.jpe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43.jpeg"/><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etances_mural_detail_10_by_jjpoatree_daak8de-fullview.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5715000"/>
          </a:xfrm>
          <a:prstGeom prst="rect">
            <a:avLst/>
          </a:prstGeom>
          <a:noFill/>
          <a:ln>
            <a:noFill/>
          </a:ln>
        </p:spPr>
      </p:pic>
      <p:sp>
        <p:nvSpPr>
          <p:cNvPr id="4" name="Rectangle 3"/>
          <p:cNvSpPr/>
          <p:nvPr/>
        </p:nvSpPr>
        <p:spPr>
          <a:xfrm>
            <a:off x="1269924" y="4479940"/>
            <a:ext cx="7874077" cy="541352"/>
          </a:xfrm>
          <a:prstGeom prst="rect">
            <a:avLst/>
          </a:prstGeom>
          <a:solidFill>
            <a:srgbClr val="C97823">
              <a:alpha val="75000"/>
            </a:srgbClr>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4242"/>
              </a:solidFill>
            </a:endParaRPr>
          </a:p>
        </p:txBody>
      </p:sp>
      <p:sp>
        <p:nvSpPr>
          <p:cNvPr id="6" name="TextBox 5"/>
          <p:cNvSpPr txBox="1"/>
          <p:nvPr/>
        </p:nvSpPr>
        <p:spPr>
          <a:xfrm>
            <a:off x="7920469" y="4743129"/>
            <a:ext cx="1436599" cy="246221"/>
          </a:xfrm>
          <a:prstGeom prst="rect">
            <a:avLst/>
          </a:prstGeom>
          <a:noFill/>
        </p:spPr>
        <p:txBody>
          <a:bodyPr wrap="square" rtlCol="0">
            <a:spAutoFit/>
          </a:bodyPr>
          <a:lstStyle/>
          <a:p>
            <a:r>
              <a:rPr lang="en-US" sz="1000" dirty="0">
                <a:solidFill>
                  <a:schemeClr val="bg1"/>
                </a:solidFill>
              </a:rPr>
              <a:t>FOSEL January 2021 </a:t>
            </a:r>
          </a:p>
        </p:txBody>
      </p:sp>
      <p:sp>
        <p:nvSpPr>
          <p:cNvPr id="2" name="TextBox 1"/>
          <p:cNvSpPr txBox="1"/>
          <p:nvPr/>
        </p:nvSpPr>
        <p:spPr>
          <a:xfrm>
            <a:off x="1461507" y="4374960"/>
            <a:ext cx="4896890" cy="646331"/>
          </a:xfrm>
          <a:prstGeom prst="rect">
            <a:avLst/>
          </a:prstGeom>
          <a:noFill/>
        </p:spPr>
        <p:txBody>
          <a:bodyPr wrap="square" rtlCol="0">
            <a:spAutoFit/>
          </a:bodyPr>
          <a:lstStyle/>
          <a:p>
            <a:r>
              <a:rPr lang="en-US" sz="3600" dirty="0">
                <a:solidFill>
                  <a:schemeClr val="bg1"/>
                </a:solidFill>
              </a:rPr>
              <a:t>Boston’s South End</a:t>
            </a:r>
          </a:p>
        </p:txBody>
      </p:sp>
      <p:sp>
        <p:nvSpPr>
          <p:cNvPr id="3" name="TextBox 2"/>
          <p:cNvSpPr txBox="1"/>
          <p:nvPr/>
        </p:nvSpPr>
        <p:spPr>
          <a:xfrm>
            <a:off x="5206342" y="4526891"/>
            <a:ext cx="2267322" cy="461665"/>
          </a:xfrm>
          <a:prstGeom prst="rect">
            <a:avLst/>
          </a:prstGeom>
          <a:noFill/>
        </p:spPr>
        <p:txBody>
          <a:bodyPr wrap="square" rtlCol="0">
            <a:spAutoFit/>
          </a:bodyPr>
          <a:lstStyle/>
          <a:p>
            <a:r>
              <a:rPr lang="en-US" sz="2400" dirty="0">
                <a:solidFill>
                  <a:srgbClr val="FFFFFF"/>
                </a:solidFill>
              </a:rPr>
              <a:t>An Introduction</a:t>
            </a:r>
          </a:p>
        </p:txBody>
      </p:sp>
    </p:spTree>
    <p:extLst>
      <p:ext uri="{BB962C8B-B14F-4D97-AF65-F5344CB8AC3E}">
        <p14:creationId xmlns:p14="http://schemas.microsoft.com/office/powerpoint/2010/main" val="9243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1308" y="5060573"/>
            <a:ext cx="5395241" cy="523220"/>
          </a:xfrm>
          <a:prstGeom prst="rect">
            <a:avLst/>
          </a:prstGeom>
          <a:noFill/>
        </p:spPr>
        <p:txBody>
          <a:bodyPr wrap="square" rtlCol="0">
            <a:spAutoFit/>
          </a:bodyPr>
          <a:lstStyle/>
          <a:p>
            <a:r>
              <a:rPr lang="en-US" sz="2800" dirty="0">
                <a:solidFill>
                  <a:schemeClr val="bg1"/>
                </a:solidFill>
              </a:rPr>
              <a:t>Neighborhood Associations</a:t>
            </a:r>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22" name="TextBox 21"/>
          <p:cNvSpPr txBox="1"/>
          <p:nvPr/>
        </p:nvSpPr>
        <p:spPr>
          <a:xfrm>
            <a:off x="320369" y="950092"/>
            <a:ext cx="2024982" cy="3385542"/>
          </a:xfrm>
          <a:prstGeom prst="rect">
            <a:avLst/>
          </a:prstGeom>
          <a:noFill/>
        </p:spPr>
        <p:txBody>
          <a:bodyPr wrap="square" rtlCol="0">
            <a:spAutoFit/>
          </a:bodyPr>
          <a:lstStyle/>
          <a:p>
            <a:pPr marR="0" lvl="0" algn="r">
              <a:spcBef>
                <a:spcPts val="0"/>
              </a:spcBef>
              <a:spcAft>
                <a:spcPts val="0"/>
              </a:spcAft>
            </a:pPr>
            <a:r>
              <a:rPr lang="en-US" sz="1200" dirty="0">
                <a:solidFill>
                  <a:schemeClr val="bg1">
                    <a:lumMod val="50000"/>
                  </a:schemeClr>
                </a:solidFill>
                <a:ea typeface="ＭＳ 明朝"/>
                <a:cs typeface="Times New Roman"/>
              </a:rPr>
              <a:t>Blackstone Franklin</a:t>
            </a:r>
          </a:p>
          <a:p>
            <a:pPr marR="0" lvl="0" algn="r">
              <a:spcBef>
                <a:spcPts val="0"/>
              </a:spcBef>
              <a:spcAft>
                <a:spcPts val="0"/>
              </a:spcAft>
            </a:pPr>
            <a:r>
              <a:rPr lang="en-US" sz="1200" dirty="0">
                <a:solidFill>
                  <a:schemeClr val="bg1">
                    <a:lumMod val="50000"/>
                  </a:schemeClr>
                </a:solidFill>
                <a:ea typeface="ＭＳ 明朝"/>
                <a:cs typeface="Times New Roman"/>
              </a:rPr>
              <a:t>Castle Square </a:t>
            </a:r>
          </a:p>
          <a:p>
            <a:pPr marR="0" lvl="0" algn="r">
              <a:spcBef>
                <a:spcPts val="0"/>
              </a:spcBef>
              <a:spcAft>
                <a:spcPts val="0"/>
              </a:spcAft>
            </a:pPr>
            <a:r>
              <a:rPr lang="en-US" sz="1200" dirty="0">
                <a:solidFill>
                  <a:schemeClr val="bg1">
                    <a:lumMod val="50000"/>
                  </a:schemeClr>
                </a:solidFill>
                <a:ea typeface="ＭＳ 明朝"/>
                <a:cs typeface="Times New Roman"/>
              </a:rPr>
              <a:t>Chester Square </a:t>
            </a:r>
          </a:p>
          <a:p>
            <a:pPr marR="0" lvl="0" algn="r">
              <a:spcBef>
                <a:spcPts val="0"/>
              </a:spcBef>
              <a:spcAft>
                <a:spcPts val="0"/>
              </a:spcAft>
            </a:pPr>
            <a:r>
              <a:rPr lang="en-US" sz="1200" dirty="0">
                <a:solidFill>
                  <a:schemeClr val="bg1">
                    <a:lumMod val="50000"/>
                  </a:schemeClr>
                </a:solidFill>
                <a:ea typeface="ＭＳ 明朝"/>
                <a:cs typeface="Times New Roman"/>
              </a:rPr>
              <a:t>Claremont </a:t>
            </a:r>
          </a:p>
          <a:p>
            <a:pPr marR="0" lvl="0" algn="r">
              <a:spcBef>
                <a:spcPts val="0"/>
              </a:spcBef>
              <a:spcAft>
                <a:spcPts val="0"/>
              </a:spcAft>
            </a:pPr>
            <a:r>
              <a:rPr lang="en-US" sz="1200" dirty="0">
                <a:solidFill>
                  <a:schemeClr val="bg1">
                    <a:lumMod val="50000"/>
                  </a:schemeClr>
                </a:solidFill>
                <a:ea typeface="ＭＳ 明朝"/>
                <a:cs typeface="Times New Roman"/>
              </a:rPr>
              <a:t>East Berkley </a:t>
            </a:r>
          </a:p>
          <a:p>
            <a:pPr marR="0" lvl="0" algn="r">
              <a:spcBef>
                <a:spcPts val="0"/>
              </a:spcBef>
              <a:spcAft>
                <a:spcPts val="0"/>
              </a:spcAft>
            </a:pPr>
            <a:r>
              <a:rPr lang="en-US" sz="1200" dirty="0">
                <a:solidFill>
                  <a:schemeClr val="bg1">
                    <a:lumMod val="50000"/>
                  </a:schemeClr>
                </a:solidFill>
                <a:ea typeface="ＭＳ 明朝"/>
                <a:cs typeface="Times New Roman"/>
              </a:rPr>
              <a:t>Eight Streets </a:t>
            </a:r>
          </a:p>
          <a:p>
            <a:pPr marR="0" lvl="0" algn="r">
              <a:spcBef>
                <a:spcPts val="0"/>
              </a:spcBef>
              <a:spcAft>
                <a:spcPts val="0"/>
              </a:spcAft>
            </a:pPr>
            <a:r>
              <a:rPr lang="en-US" sz="1200" dirty="0">
                <a:solidFill>
                  <a:schemeClr val="bg1">
                    <a:lumMod val="50000"/>
                  </a:schemeClr>
                </a:solidFill>
                <a:ea typeface="ＭＳ 明朝"/>
                <a:cs typeface="Times New Roman"/>
              </a:rPr>
              <a:t>Ellis Memorial </a:t>
            </a:r>
          </a:p>
          <a:p>
            <a:pPr marR="0" lvl="0" algn="r">
              <a:spcBef>
                <a:spcPts val="0"/>
              </a:spcBef>
              <a:spcAft>
                <a:spcPts val="0"/>
              </a:spcAft>
            </a:pPr>
            <a:r>
              <a:rPr lang="en-US" sz="1200" dirty="0">
                <a:solidFill>
                  <a:schemeClr val="bg1">
                    <a:lumMod val="50000"/>
                  </a:schemeClr>
                </a:solidFill>
                <a:ea typeface="ＭＳ 明朝"/>
                <a:cs typeface="Times New Roman"/>
              </a:rPr>
              <a:t>Pilot Block </a:t>
            </a:r>
          </a:p>
          <a:p>
            <a:pPr marR="0" lvl="0" algn="r">
              <a:spcBef>
                <a:spcPts val="0"/>
              </a:spcBef>
              <a:spcAft>
                <a:spcPts val="0"/>
              </a:spcAft>
            </a:pPr>
            <a:r>
              <a:rPr lang="en-US" sz="1200" dirty="0">
                <a:solidFill>
                  <a:schemeClr val="bg1">
                    <a:lumMod val="50000"/>
                  </a:schemeClr>
                </a:solidFill>
                <a:ea typeface="ＭＳ 明朝"/>
                <a:cs typeface="Times New Roman"/>
              </a:rPr>
              <a:t>Rutland</a:t>
            </a:r>
          </a:p>
          <a:p>
            <a:pPr marR="0" lvl="0" algn="r">
              <a:spcBef>
                <a:spcPts val="0"/>
              </a:spcBef>
              <a:spcAft>
                <a:spcPts val="0"/>
              </a:spcAft>
            </a:pPr>
            <a:r>
              <a:rPr lang="en-US" sz="1200" dirty="0">
                <a:solidFill>
                  <a:schemeClr val="bg1">
                    <a:lumMod val="50000"/>
                  </a:schemeClr>
                </a:solidFill>
                <a:ea typeface="ＭＳ 明朝"/>
                <a:cs typeface="Times New Roman"/>
              </a:rPr>
              <a:t>*  South End Forum </a:t>
            </a:r>
          </a:p>
          <a:p>
            <a:pPr marR="0" lvl="0" algn="r">
              <a:spcBef>
                <a:spcPts val="0"/>
              </a:spcBef>
              <a:spcAft>
                <a:spcPts val="0"/>
              </a:spcAft>
            </a:pPr>
            <a:r>
              <a:rPr lang="en-US" sz="1200" dirty="0">
                <a:solidFill>
                  <a:schemeClr val="bg1">
                    <a:lumMod val="50000"/>
                  </a:schemeClr>
                </a:solidFill>
                <a:ea typeface="ＭＳ 明朝"/>
                <a:cs typeface="Times New Roman"/>
              </a:rPr>
              <a:t>Union Square</a:t>
            </a:r>
          </a:p>
          <a:p>
            <a:pPr marR="0" lvl="0" algn="r">
              <a:spcBef>
                <a:spcPts val="0"/>
              </a:spcBef>
              <a:spcAft>
                <a:spcPts val="0"/>
              </a:spcAft>
            </a:pPr>
            <a:r>
              <a:rPr lang="en-US" sz="1200" dirty="0">
                <a:solidFill>
                  <a:schemeClr val="bg1">
                    <a:lumMod val="50000"/>
                  </a:schemeClr>
                </a:solidFill>
                <a:ea typeface="ＭＳ 明朝"/>
                <a:cs typeface="Times New Roman"/>
              </a:rPr>
              <a:t>Worcester Square</a:t>
            </a:r>
          </a:p>
          <a:p>
            <a:pPr marR="0" lvl="0" algn="r">
              <a:spcBef>
                <a:spcPts val="0"/>
              </a:spcBef>
              <a:spcAft>
                <a:spcPts val="0"/>
              </a:spcAft>
            </a:pPr>
            <a:endParaRPr lang="en-US" sz="1200" dirty="0">
              <a:solidFill>
                <a:schemeClr val="bg1">
                  <a:lumMod val="65000"/>
                </a:schemeClr>
              </a:solidFill>
              <a:ea typeface="ＭＳ 明朝"/>
              <a:cs typeface="Times New Roman"/>
            </a:endParaRPr>
          </a:p>
          <a:p>
            <a:pPr marR="0" lvl="0" algn="r">
              <a:spcBef>
                <a:spcPts val="0"/>
              </a:spcBef>
              <a:spcAft>
                <a:spcPts val="0"/>
              </a:spcAft>
            </a:pPr>
            <a:r>
              <a:rPr lang="en-US" sz="1100" dirty="0">
                <a:solidFill>
                  <a:schemeClr val="bg1">
                    <a:lumMod val="65000"/>
                  </a:schemeClr>
                </a:solidFill>
                <a:ea typeface="ＭＳ 明朝"/>
                <a:cs typeface="Times New Roman"/>
              </a:rPr>
              <a:t>* An umbrella South End Association </a:t>
            </a:r>
          </a:p>
          <a:p>
            <a:pPr marL="171450" marR="0" indent="-171450" algn="r">
              <a:spcBef>
                <a:spcPts val="0"/>
              </a:spcBef>
              <a:spcAft>
                <a:spcPts val="0"/>
              </a:spcAft>
              <a:buFont typeface="Wingdings" charset="2"/>
              <a:buChar char="§"/>
            </a:pPr>
            <a:endParaRPr lang="en-US" dirty="0">
              <a:solidFill>
                <a:schemeClr val="bg1"/>
              </a:solidFill>
              <a:ea typeface="ＭＳ 明朝"/>
              <a:cs typeface="Times New Roman"/>
            </a:endParaRPr>
          </a:p>
          <a:p>
            <a:pPr algn="r"/>
            <a:endParaRPr lang="en-US" dirty="0">
              <a:solidFill>
                <a:schemeClr val="bg1"/>
              </a:solidFill>
            </a:endParaRPr>
          </a:p>
        </p:txBody>
      </p:sp>
      <p:pic>
        <p:nvPicPr>
          <p:cNvPr id="21" name="Picture 20">
            <a:extLst>
              <a:ext uri="{FF2B5EF4-FFF2-40B4-BE49-F238E27FC236}">
                <a16:creationId xmlns:a16="http://schemas.microsoft.com/office/drawing/2014/main" id="{B9DA8385-1847-4FBB-9EEB-5D160D6CE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6177" y="137297"/>
            <a:ext cx="6175124" cy="4650798"/>
          </a:xfrm>
          <a:prstGeom prst="rect">
            <a:avLst/>
          </a:prstGeom>
          <a:ln>
            <a:solidFill>
              <a:schemeClr val="bg1">
                <a:lumMod val="85000"/>
              </a:schemeClr>
            </a:solidFill>
          </a:ln>
        </p:spPr>
      </p:pic>
    </p:spTree>
    <p:extLst>
      <p:ext uri="{BB962C8B-B14F-4D97-AF65-F5344CB8AC3E}">
        <p14:creationId xmlns:p14="http://schemas.microsoft.com/office/powerpoint/2010/main" val="162400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nionparkfountain.jpg"/>
          <p:cNvPicPr>
            <a:picLocks noChangeAspect="1"/>
          </p:cNvPicPr>
          <p:nvPr/>
        </p:nvPicPr>
        <p:blipFill>
          <a:blip r:embed="rId2" cstate="email">
            <a:alphaModFix amt="48000"/>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759710" y="430434"/>
            <a:ext cx="6145831" cy="4609373"/>
          </a:xfrm>
          <a:prstGeom prst="rect">
            <a:avLst/>
          </a:prstGeom>
        </p:spPr>
      </p:pic>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5" name="Text Box 10"/>
          <p:cNvSpPr txBox="1"/>
          <p:nvPr/>
        </p:nvSpPr>
        <p:spPr>
          <a:xfrm>
            <a:off x="4677333" y="1653156"/>
            <a:ext cx="4686300" cy="29718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sz="14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effectLst/>
                <a:ea typeface="ＭＳ 明朝"/>
                <a:cs typeface="Times New Roman"/>
              </a:rPr>
              <a:t> </a:t>
            </a:r>
          </a:p>
        </p:txBody>
      </p:sp>
      <p:pic>
        <p:nvPicPr>
          <p:cNvPr id="7" name="Picture 6" descr="Chester Square.jpg"/>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3965094" y="3057447"/>
            <a:ext cx="2791538" cy="1567509"/>
          </a:xfrm>
          <a:prstGeom prst="rect">
            <a:avLst/>
          </a:prstGeom>
        </p:spPr>
      </p:pic>
      <p:pic>
        <p:nvPicPr>
          <p:cNvPr id="8" name="Picture 7" descr="UNADJUSTEDNONRAW_thumb_6e74.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852486" y="809243"/>
            <a:ext cx="1702296" cy="1687826"/>
          </a:xfrm>
          <a:prstGeom prst="rect">
            <a:avLst/>
          </a:prstGeom>
        </p:spPr>
      </p:pic>
      <p:pic>
        <p:nvPicPr>
          <p:cNvPr id="9" name="Picture 8" descr="Ellis Neighborhood.jpg"/>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0" y="809243"/>
            <a:ext cx="2742717" cy="1687826"/>
          </a:xfrm>
          <a:prstGeom prst="rect">
            <a:avLst/>
          </a:prstGeom>
        </p:spPr>
      </p:pic>
      <p:pic>
        <p:nvPicPr>
          <p:cNvPr id="10" name="Picture 9" descr="Neighbors 2.jpeg"/>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rcRect/>
          <a:stretch/>
        </p:blipFill>
        <p:spPr>
          <a:xfrm>
            <a:off x="6841068" y="3028604"/>
            <a:ext cx="2302934" cy="1596352"/>
          </a:xfrm>
          <a:prstGeom prst="rect">
            <a:avLst/>
          </a:prstGeom>
        </p:spPr>
      </p:pic>
      <p:sp>
        <p:nvSpPr>
          <p:cNvPr id="2" name="TextBox 1"/>
          <p:cNvSpPr txBox="1"/>
          <p:nvPr/>
        </p:nvSpPr>
        <p:spPr>
          <a:xfrm>
            <a:off x="1948568" y="4689521"/>
            <a:ext cx="2016526" cy="246221"/>
          </a:xfrm>
          <a:prstGeom prst="rect">
            <a:avLst/>
          </a:prstGeom>
          <a:noFill/>
        </p:spPr>
        <p:txBody>
          <a:bodyPr wrap="square" rtlCol="0">
            <a:spAutoFit/>
          </a:bodyPr>
          <a:lstStyle/>
          <a:p>
            <a:r>
              <a:rPr lang="en-US" sz="1000" dirty="0">
                <a:solidFill>
                  <a:srgbClr val="7F7F7F"/>
                </a:solidFill>
              </a:rPr>
              <a:t>Background image: Union Square  </a:t>
            </a:r>
          </a:p>
        </p:txBody>
      </p:sp>
    </p:spTree>
    <p:extLst>
      <p:ext uri="{BB962C8B-B14F-4D97-AF65-F5344CB8AC3E}">
        <p14:creationId xmlns:p14="http://schemas.microsoft.com/office/powerpoint/2010/main" val="2988351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1308" y="5060573"/>
            <a:ext cx="5395241" cy="523220"/>
          </a:xfrm>
          <a:prstGeom prst="rect">
            <a:avLst/>
          </a:prstGeom>
          <a:noFill/>
        </p:spPr>
        <p:txBody>
          <a:bodyPr wrap="square" rtlCol="0">
            <a:spAutoFit/>
          </a:bodyPr>
          <a:lstStyle/>
          <a:p>
            <a:r>
              <a:rPr lang="en-US" sz="2800" dirty="0">
                <a:solidFill>
                  <a:schemeClr val="bg1"/>
                </a:solidFill>
              </a:rPr>
              <a:t>Our Neighborhood Schools</a:t>
            </a:r>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3" name="TextBox 2"/>
          <p:cNvSpPr txBox="1"/>
          <p:nvPr/>
        </p:nvSpPr>
        <p:spPr>
          <a:xfrm>
            <a:off x="3953517" y="1668214"/>
            <a:ext cx="5190485" cy="369332"/>
          </a:xfrm>
          <a:prstGeom prst="rect">
            <a:avLst/>
          </a:prstGeom>
          <a:noFill/>
        </p:spPr>
        <p:txBody>
          <a:bodyPr wrap="square" rtlCol="0">
            <a:spAutoFit/>
          </a:bodyPr>
          <a:lstStyle/>
          <a:p>
            <a:r>
              <a:rPr lang="en-US" b="1" dirty="0">
                <a:solidFill>
                  <a:srgbClr val="266376"/>
                </a:solidFill>
                <a:effectLst/>
                <a:ea typeface="ＭＳ 明朝"/>
                <a:cs typeface="Times New Roman"/>
              </a:rPr>
              <a:t> </a:t>
            </a:r>
            <a:endParaRPr lang="en-US" sz="1600" dirty="0">
              <a:effectLst/>
              <a:ea typeface="ＭＳ 明朝"/>
              <a:cs typeface="Times New Roman"/>
            </a:endParaRPr>
          </a:p>
        </p:txBody>
      </p:sp>
      <p:pic>
        <p:nvPicPr>
          <p:cNvPr id="24" name="Picture 23" descr="McKinely 5.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20655" y="507314"/>
            <a:ext cx="3922601" cy="4099155"/>
          </a:xfrm>
          <a:prstGeom prst="rect">
            <a:avLst/>
          </a:prstGeom>
        </p:spPr>
      </p:pic>
      <p:sp>
        <p:nvSpPr>
          <p:cNvPr id="7" name="Text Box 14"/>
          <p:cNvSpPr txBox="1"/>
          <p:nvPr/>
        </p:nvSpPr>
        <p:spPr>
          <a:xfrm>
            <a:off x="565596" y="1880600"/>
            <a:ext cx="3657600" cy="24003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0" lvl="0" algn="r">
              <a:lnSpc>
                <a:spcPct val="120000"/>
              </a:lnSpc>
              <a:spcBef>
                <a:spcPts val="0"/>
              </a:spcBef>
              <a:spcAft>
                <a:spcPts val="0"/>
              </a:spcAft>
            </a:pPr>
            <a:r>
              <a:rPr lang="en-US" sz="1400" b="1" dirty="0">
                <a:solidFill>
                  <a:srgbClr val="7F7F7F"/>
                </a:solidFill>
                <a:effectLst/>
                <a:ea typeface="ＭＳ 明朝"/>
                <a:cs typeface="Times New Roman"/>
              </a:rPr>
              <a:t>The William Blackstone Elementary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Cathedral 7-12 High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The Hurley K-8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Josiah Quincy Elementary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Josiah Quincy Middle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Wm. E.  Carter School</a:t>
            </a:r>
          </a:p>
          <a:p>
            <a:pPr marR="0" lvl="0" algn="r">
              <a:lnSpc>
                <a:spcPct val="120000"/>
              </a:lnSpc>
              <a:spcBef>
                <a:spcPts val="0"/>
              </a:spcBef>
              <a:spcAft>
                <a:spcPts val="0"/>
              </a:spcAft>
            </a:pPr>
            <a:r>
              <a:rPr lang="en-US" sz="1400" b="1" dirty="0">
                <a:solidFill>
                  <a:srgbClr val="7F7F7F"/>
                </a:solidFill>
                <a:effectLst/>
                <a:ea typeface="ＭＳ 明朝"/>
                <a:cs typeface="Times New Roman"/>
              </a:rPr>
              <a:t>William McKinley Elementary and Tech HS</a:t>
            </a:r>
          </a:p>
          <a:p>
            <a:pPr marL="285750" marR="0" indent="-285750">
              <a:spcBef>
                <a:spcPts val="0"/>
              </a:spcBef>
              <a:spcAft>
                <a:spcPts val="0"/>
              </a:spcAft>
              <a:buFont typeface="Wingdings" charset="2"/>
              <a:buChar char="§"/>
            </a:pPr>
            <a:endParaRPr lang="en-US" sz="1200" b="1" dirty="0">
              <a:solidFill>
                <a:schemeClr val="bg1"/>
              </a:solidFill>
              <a:effectLst/>
              <a:ea typeface="ＭＳ 明朝"/>
              <a:cs typeface="Times New Roman"/>
            </a:endParaRPr>
          </a:p>
          <a:p>
            <a:pPr marL="0" marR="0" algn="r">
              <a:spcBef>
                <a:spcPts val="0"/>
              </a:spcBef>
              <a:spcAft>
                <a:spcPts val="0"/>
              </a:spcAft>
            </a:pPr>
            <a:r>
              <a:rPr lang="en-US" sz="1400" dirty="0">
                <a:solidFill>
                  <a:schemeClr val="bg1"/>
                </a:solidFill>
                <a:effectLst/>
                <a:ea typeface="ＭＳ 明朝"/>
                <a:cs typeface="Times New Roman"/>
              </a:rPr>
              <a:t> </a:t>
            </a:r>
            <a:endParaRPr lang="en-US" sz="1200" dirty="0">
              <a:solidFill>
                <a:schemeClr val="bg1"/>
              </a:solidFill>
              <a:effectLst/>
              <a:ea typeface="ＭＳ 明朝"/>
              <a:cs typeface="Times New Roman"/>
            </a:endParaRPr>
          </a:p>
          <a:p>
            <a:pPr marL="0" marR="0" algn="r">
              <a:spcBef>
                <a:spcPts val="0"/>
              </a:spcBef>
              <a:spcAft>
                <a:spcPts val="0"/>
              </a:spcAft>
            </a:pPr>
            <a:r>
              <a:rPr lang="en-US" sz="1200" dirty="0">
                <a:solidFill>
                  <a:schemeClr val="bg1"/>
                </a:solidFill>
                <a:effectLst/>
                <a:ea typeface="ＭＳ 明朝"/>
                <a:cs typeface="Times New Roman"/>
              </a:rPr>
              <a:t>                </a:t>
            </a:r>
          </a:p>
          <a:p>
            <a:pPr marL="0" marR="0" algn="r">
              <a:spcBef>
                <a:spcPts val="0"/>
              </a:spcBef>
              <a:spcAft>
                <a:spcPts val="0"/>
              </a:spcAft>
            </a:pPr>
            <a:r>
              <a:rPr lang="en-US" sz="1200" dirty="0">
                <a:solidFill>
                  <a:schemeClr val="bg1"/>
                </a:solidFill>
                <a:effectLst/>
                <a:ea typeface="ＭＳ 明朝"/>
                <a:cs typeface="Times New Roman"/>
              </a:rPr>
              <a:t> </a:t>
            </a:r>
          </a:p>
          <a:p>
            <a:pPr marL="0" marR="0" algn="r">
              <a:spcBef>
                <a:spcPts val="0"/>
              </a:spcBef>
              <a:spcAft>
                <a:spcPts val="0"/>
              </a:spcAft>
            </a:pPr>
            <a:r>
              <a:rPr lang="en-US" sz="1200" dirty="0">
                <a:solidFill>
                  <a:schemeClr val="bg1"/>
                </a:solidFill>
                <a:effectLst/>
                <a:ea typeface="ＭＳ 明朝"/>
                <a:cs typeface="Times New Roman"/>
              </a:rPr>
              <a:t> </a:t>
            </a:r>
          </a:p>
        </p:txBody>
      </p:sp>
    </p:spTree>
    <p:extLst>
      <p:ext uri="{BB962C8B-B14F-4D97-AF65-F5344CB8AC3E}">
        <p14:creationId xmlns:p14="http://schemas.microsoft.com/office/powerpoint/2010/main" val="277467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3" name="TextBox 2"/>
          <p:cNvSpPr txBox="1"/>
          <p:nvPr/>
        </p:nvSpPr>
        <p:spPr>
          <a:xfrm>
            <a:off x="3953517" y="1668214"/>
            <a:ext cx="5190485" cy="369332"/>
          </a:xfrm>
          <a:prstGeom prst="rect">
            <a:avLst/>
          </a:prstGeom>
          <a:noFill/>
        </p:spPr>
        <p:txBody>
          <a:bodyPr wrap="square" rtlCol="0">
            <a:spAutoFit/>
          </a:bodyPr>
          <a:lstStyle/>
          <a:p>
            <a:r>
              <a:rPr lang="en-US" b="1" dirty="0">
                <a:solidFill>
                  <a:srgbClr val="266376"/>
                </a:solidFill>
                <a:effectLst/>
                <a:ea typeface="ＭＳ 明朝"/>
                <a:cs typeface="Times New Roman"/>
              </a:rPr>
              <a:t> </a:t>
            </a:r>
            <a:endParaRPr lang="en-US" sz="1600" dirty="0">
              <a:effectLst/>
              <a:ea typeface="ＭＳ 明朝"/>
              <a:cs typeface="Times New Roman"/>
            </a:endParaRPr>
          </a:p>
        </p:txBody>
      </p:sp>
      <p:sp>
        <p:nvSpPr>
          <p:cNvPr id="7" name="Text Box 14"/>
          <p:cNvSpPr txBox="1"/>
          <p:nvPr/>
        </p:nvSpPr>
        <p:spPr>
          <a:xfrm>
            <a:off x="5496547" y="3344440"/>
            <a:ext cx="3657600" cy="24003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Wingdings" charset="2"/>
              <a:buChar char="§"/>
            </a:pPr>
            <a:r>
              <a:rPr lang="en-US" sz="1200" dirty="0">
                <a:solidFill>
                  <a:srgbClr val="8F5224"/>
                </a:solidFill>
                <a:effectLst/>
                <a:ea typeface="ＭＳ 明朝"/>
                <a:cs typeface="Times New Roman"/>
              </a:rPr>
              <a:t>The William B</a:t>
            </a:r>
          </a:p>
          <a:p>
            <a:pPr marL="0" marR="0" algn="r">
              <a:spcBef>
                <a:spcPts val="0"/>
              </a:spcBef>
              <a:spcAft>
                <a:spcPts val="0"/>
              </a:spcAft>
            </a:pPr>
            <a:r>
              <a:rPr lang="en-US" sz="1400" dirty="0">
                <a:solidFill>
                  <a:srgbClr val="8F5224"/>
                </a:solidFill>
                <a:effectLst/>
                <a:ea typeface="ＭＳ 明朝"/>
                <a:cs typeface="Times New Roman"/>
              </a:rPr>
              <a:t> </a:t>
            </a:r>
            <a:endParaRPr lang="en-US" sz="1200" dirty="0">
              <a:solidFill>
                <a:srgbClr val="8F5224"/>
              </a:solidFill>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effectLst/>
                <a:ea typeface="ＭＳ 明朝"/>
                <a:cs typeface="Times New Roman"/>
              </a:rPr>
              <a:t> </a:t>
            </a:r>
          </a:p>
        </p:txBody>
      </p:sp>
      <p:pic>
        <p:nvPicPr>
          <p:cNvPr id="11" name="Picture 10" descr="Cathedral High School.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51637" y="863028"/>
            <a:ext cx="2032617" cy="1450134"/>
          </a:xfrm>
          <a:prstGeom prst="rect">
            <a:avLst/>
          </a:prstGeom>
        </p:spPr>
      </p:pic>
      <p:pic>
        <p:nvPicPr>
          <p:cNvPr id="12" name="Picture 11" descr="2 Josiah Quincy Elementary School.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2482" y="879179"/>
            <a:ext cx="1517130" cy="1450134"/>
          </a:xfrm>
          <a:prstGeom prst="rect">
            <a:avLst/>
          </a:prstGeom>
        </p:spPr>
      </p:pic>
      <p:pic>
        <p:nvPicPr>
          <p:cNvPr id="13" name="Picture 12" descr="Blackstone 5.jpe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51780" y="863028"/>
            <a:ext cx="1891740" cy="1466262"/>
          </a:xfrm>
          <a:prstGeom prst="rect">
            <a:avLst/>
          </a:prstGeom>
        </p:spPr>
      </p:pic>
      <p:pic>
        <p:nvPicPr>
          <p:cNvPr id="14" name="Picture 13" descr="Wm E Carter Schoo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38350" y="879179"/>
            <a:ext cx="990394" cy="1480963"/>
          </a:xfrm>
          <a:prstGeom prst="rect">
            <a:avLst/>
          </a:prstGeom>
        </p:spPr>
      </p:pic>
      <p:pic>
        <p:nvPicPr>
          <p:cNvPr id="15" name="Picture 14" descr="Josiah Quincy Upper School.jpe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87196" y="2920761"/>
            <a:ext cx="2448316" cy="1525382"/>
          </a:xfrm>
          <a:prstGeom prst="rect">
            <a:avLst/>
          </a:prstGeom>
        </p:spPr>
      </p:pic>
      <p:sp>
        <p:nvSpPr>
          <p:cNvPr id="16" name="TextBox 15"/>
          <p:cNvSpPr txBox="1"/>
          <p:nvPr/>
        </p:nvSpPr>
        <p:spPr>
          <a:xfrm>
            <a:off x="1887196" y="4434235"/>
            <a:ext cx="1256213" cy="246221"/>
          </a:xfrm>
          <a:prstGeom prst="rect">
            <a:avLst/>
          </a:prstGeom>
          <a:noFill/>
        </p:spPr>
        <p:txBody>
          <a:bodyPr wrap="square" rtlCol="0">
            <a:spAutoFit/>
          </a:bodyPr>
          <a:lstStyle/>
          <a:p>
            <a:r>
              <a:rPr lang="en-US" sz="1000" dirty="0">
                <a:solidFill>
                  <a:srgbClr val="7F7F7F"/>
                </a:solidFill>
              </a:rPr>
              <a:t>Josiah Quincy Upper </a:t>
            </a:r>
          </a:p>
        </p:txBody>
      </p:sp>
      <p:sp>
        <p:nvSpPr>
          <p:cNvPr id="17" name="TextBox 16"/>
          <p:cNvSpPr txBox="1"/>
          <p:nvPr/>
        </p:nvSpPr>
        <p:spPr>
          <a:xfrm>
            <a:off x="5702482" y="2313162"/>
            <a:ext cx="1884074" cy="246221"/>
          </a:xfrm>
          <a:prstGeom prst="rect">
            <a:avLst/>
          </a:prstGeom>
          <a:noFill/>
        </p:spPr>
        <p:txBody>
          <a:bodyPr wrap="square" rtlCol="0">
            <a:spAutoFit/>
          </a:bodyPr>
          <a:lstStyle/>
          <a:p>
            <a:r>
              <a:rPr lang="en-US" sz="1000" dirty="0">
                <a:solidFill>
                  <a:srgbClr val="7F7F7F"/>
                </a:solidFill>
              </a:rPr>
              <a:t>Josiah Quincy Elementary</a:t>
            </a:r>
          </a:p>
        </p:txBody>
      </p:sp>
      <p:sp>
        <p:nvSpPr>
          <p:cNvPr id="18" name="TextBox 17"/>
          <p:cNvSpPr txBox="1"/>
          <p:nvPr/>
        </p:nvSpPr>
        <p:spPr>
          <a:xfrm>
            <a:off x="3651780" y="2313162"/>
            <a:ext cx="2173738" cy="246221"/>
          </a:xfrm>
          <a:prstGeom prst="rect">
            <a:avLst/>
          </a:prstGeom>
          <a:noFill/>
        </p:spPr>
        <p:txBody>
          <a:bodyPr wrap="square" rtlCol="0">
            <a:spAutoFit/>
          </a:bodyPr>
          <a:lstStyle/>
          <a:p>
            <a:r>
              <a:rPr lang="en-US" sz="1000" dirty="0">
                <a:solidFill>
                  <a:srgbClr val="7F7F7F"/>
                </a:solidFill>
              </a:rPr>
              <a:t>William Blackstone Elementary</a:t>
            </a:r>
          </a:p>
        </p:txBody>
      </p:sp>
      <p:sp>
        <p:nvSpPr>
          <p:cNvPr id="19" name="TextBox 18"/>
          <p:cNvSpPr txBox="1"/>
          <p:nvPr/>
        </p:nvSpPr>
        <p:spPr>
          <a:xfrm>
            <a:off x="7351637" y="2313162"/>
            <a:ext cx="1804558" cy="246221"/>
          </a:xfrm>
          <a:prstGeom prst="rect">
            <a:avLst/>
          </a:prstGeom>
          <a:noFill/>
        </p:spPr>
        <p:txBody>
          <a:bodyPr wrap="square" rtlCol="0">
            <a:spAutoFit/>
          </a:bodyPr>
          <a:lstStyle/>
          <a:p>
            <a:r>
              <a:rPr lang="en-US" sz="1000" dirty="0">
                <a:solidFill>
                  <a:srgbClr val="7F7F7F"/>
                </a:solidFill>
              </a:rPr>
              <a:t>Cathedral High</a:t>
            </a:r>
          </a:p>
        </p:txBody>
      </p:sp>
      <p:sp>
        <p:nvSpPr>
          <p:cNvPr id="20" name="TextBox 19"/>
          <p:cNvSpPr txBox="1"/>
          <p:nvPr/>
        </p:nvSpPr>
        <p:spPr>
          <a:xfrm>
            <a:off x="2421754" y="2329313"/>
            <a:ext cx="1106990" cy="246221"/>
          </a:xfrm>
          <a:prstGeom prst="rect">
            <a:avLst/>
          </a:prstGeom>
          <a:noFill/>
        </p:spPr>
        <p:txBody>
          <a:bodyPr wrap="square" rtlCol="0">
            <a:spAutoFit/>
          </a:bodyPr>
          <a:lstStyle/>
          <a:p>
            <a:r>
              <a:rPr lang="en-US" sz="1000" dirty="0">
                <a:solidFill>
                  <a:srgbClr val="7F7F7F"/>
                </a:solidFill>
              </a:rPr>
              <a:t>Wm. E. Carter</a:t>
            </a:r>
          </a:p>
        </p:txBody>
      </p:sp>
      <p:pic>
        <p:nvPicPr>
          <p:cNvPr id="21" name="Picture 20" descr="McKinley 3.jpe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908853"/>
            <a:ext cx="1713190" cy="1537290"/>
          </a:xfrm>
          <a:prstGeom prst="rect">
            <a:avLst/>
          </a:prstGeom>
        </p:spPr>
      </p:pic>
      <p:sp>
        <p:nvSpPr>
          <p:cNvPr id="22" name="TextBox 21"/>
          <p:cNvSpPr txBox="1"/>
          <p:nvPr/>
        </p:nvSpPr>
        <p:spPr>
          <a:xfrm>
            <a:off x="11981" y="4451857"/>
            <a:ext cx="1233976" cy="246221"/>
          </a:xfrm>
          <a:prstGeom prst="rect">
            <a:avLst/>
          </a:prstGeom>
          <a:noFill/>
        </p:spPr>
        <p:txBody>
          <a:bodyPr wrap="square" rtlCol="0">
            <a:spAutoFit/>
          </a:bodyPr>
          <a:lstStyle/>
          <a:p>
            <a:r>
              <a:rPr lang="en-US" sz="1000" dirty="0">
                <a:solidFill>
                  <a:srgbClr val="7F7F7F"/>
                </a:solidFill>
              </a:rPr>
              <a:t>McKinley Academy</a:t>
            </a:r>
          </a:p>
        </p:txBody>
      </p:sp>
      <p:pic>
        <p:nvPicPr>
          <p:cNvPr id="8" name="Picture 7" descr="Hurley K-8 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553002" y="2908853"/>
            <a:ext cx="2631508" cy="1525382"/>
          </a:xfrm>
          <a:prstGeom prst="rect">
            <a:avLst/>
          </a:prstGeom>
        </p:spPr>
      </p:pic>
      <p:sp>
        <p:nvSpPr>
          <p:cNvPr id="10" name="TextBox 9"/>
          <p:cNvSpPr txBox="1"/>
          <p:nvPr/>
        </p:nvSpPr>
        <p:spPr>
          <a:xfrm>
            <a:off x="4489763" y="4434235"/>
            <a:ext cx="2013567" cy="246221"/>
          </a:xfrm>
          <a:prstGeom prst="rect">
            <a:avLst/>
          </a:prstGeom>
          <a:noFill/>
        </p:spPr>
        <p:txBody>
          <a:bodyPr wrap="square" rtlCol="0">
            <a:spAutoFit/>
          </a:bodyPr>
          <a:lstStyle/>
          <a:p>
            <a:r>
              <a:rPr lang="en-US" sz="1000" dirty="0">
                <a:solidFill>
                  <a:srgbClr val="7F7F7F"/>
                </a:solidFill>
              </a:rPr>
              <a:t>Hurley K-8</a:t>
            </a:r>
          </a:p>
        </p:txBody>
      </p:sp>
    </p:spTree>
    <p:extLst>
      <p:ext uri="{BB962C8B-B14F-4D97-AF65-F5344CB8AC3E}">
        <p14:creationId xmlns:p14="http://schemas.microsoft.com/office/powerpoint/2010/main" val="35019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 John the Baptist - Union Park south-congregational-church.jpg"/>
          <p:cNvPicPr>
            <a:picLocks noChangeAspect="1"/>
          </p:cNvPicPr>
          <p:nvPr/>
        </p:nvPicPr>
        <p:blipFill>
          <a:blip r:embed="rId2">
            <a:alphaModFix amt="28000"/>
            <a:extLst>
              <a:ext uri="{28A0092B-C50C-407E-A947-70E740481C1C}">
                <a14:useLocalDpi xmlns:a14="http://schemas.microsoft.com/office/drawing/2010/main"/>
              </a:ext>
            </a:extLst>
          </a:blip>
          <a:stretch>
            <a:fillRect/>
          </a:stretch>
        </p:blipFill>
        <p:spPr>
          <a:xfrm>
            <a:off x="3216432" y="-1782457"/>
            <a:ext cx="5927568" cy="7948844"/>
          </a:xfrm>
          <a:prstGeom prst="rect">
            <a:avLst/>
          </a:prstGeom>
        </p:spPr>
      </p:pic>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1308" y="5060573"/>
            <a:ext cx="5395241" cy="523220"/>
          </a:xfrm>
          <a:prstGeom prst="rect">
            <a:avLst/>
          </a:prstGeom>
          <a:noFill/>
        </p:spPr>
        <p:txBody>
          <a:bodyPr wrap="square" rtlCol="0">
            <a:spAutoFit/>
          </a:bodyPr>
          <a:lstStyle/>
          <a:p>
            <a:r>
              <a:rPr lang="en-US" sz="2800" dirty="0">
                <a:solidFill>
                  <a:schemeClr val="bg1"/>
                </a:solidFill>
              </a:rPr>
              <a:t>Our Communities of Faith</a:t>
            </a:r>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pic>
        <p:nvPicPr>
          <p:cNvPr id="9" name="Picture 8" descr="peace+walk.jpg"/>
          <p:cNvPicPr>
            <a:picLocks noChangeAspect="1"/>
          </p:cNvPicPr>
          <p:nvPr/>
        </p:nvPicPr>
        <p:blipFill rotWithShape="1">
          <a:blip r:embed="rId3" cstate="email">
            <a:alphaModFix amt="90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893864" y="356491"/>
            <a:ext cx="3734185" cy="4133072"/>
          </a:xfrm>
          <a:prstGeom prst="rect">
            <a:avLst/>
          </a:prstGeom>
          <a:noFill/>
          <a:ln>
            <a:noFill/>
          </a:ln>
        </p:spPr>
      </p:pic>
      <p:sp>
        <p:nvSpPr>
          <p:cNvPr id="5" name="Text Box 18"/>
          <p:cNvSpPr txBox="1"/>
          <p:nvPr/>
        </p:nvSpPr>
        <p:spPr>
          <a:xfrm>
            <a:off x="4802495" y="1296623"/>
            <a:ext cx="4237401" cy="247995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sz="14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Cathedral of the </a:t>
            </a:r>
            <a:r>
              <a:rPr lang="en-US" sz="1400" b="1">
                <a:solidFill>
                  <a:schemeClr val="accent4">
                    <a:lumMod val="75000"/>
                  </a:schemeClr>
                </a:solidFill>
                <a:effectLst/>
                <a:ea typeface="ＭＳ 明朝"/>
                <a:cs typeface="Times New Roman"/>
              </a:rPr>
              <a:t>Holy Cross</a:t>
            </a:r>
            <a:endParaRPr lang="en-US" sz="1400" b="1" dirty="0">
              <a:solidFill>
                <a:schemeClr val="accent4">
                  <a:lumMod val="75000"/>
                </a:schemeClr>
              </a:solidFill>
              <a:effectLst/>
              <a:ea typeface="ＭＳ 明朝"/>
              <a:cs typeface="Times New Roman"/>
            </a:endParaRP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Columbus Avenue AME Zion Church</a:t>
            </a: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Grant AME [African Methodist]Church </a:t>
            </a: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Peoples Baptist Church</a:t>
            </a: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St. John the Baptist [Hellenic Orthodox Church] *</a:t>
            </a: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St. Steven’s - Episcopal Church</a:t>
            </a: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Union United Methodist Church</a:t>
            </a:r>
          </a:p>
          <a:p>
            <a:pPr marR="0" lvl="0">
              <a:lnSpc>
                <a:spcPct val="120000"/>
              </a:lnSpc>
              <a:spcBef>
                <a:spcPts val="0"/>
              </a:spcBef>
              <a:spcAft>
                <a:spcPts val="0"/>
              </a:spcAft>
            </a:pPr>
            <a:endParaRPr lang="en-US" sz="1400" b="1" dirty="0">
              <a:solidFill>
                <a:schemeClr val="accent4">
                  <a:lumMod val="75000"/>
                </a:schemeClr>
              </a:solidFill>
              <a:ea typeface="ＭＳ 明朝"/>
              <a:cs typeface="Times New Roman"/>
            </a:endParaRPr>
          </a:p>
          <a:p>
            <a:pPr marR="0" lvl="0">
              <a:lnSpc>
                <a:spcPct val="120000"/>
              </a:lnSpc>
              <a:spcBef>
                <a:spcPts val="0"/>
              </a:spcBef>
              <a:spcAft>
                <a:spcPts val="0"/>
              </a:spcAft>
            </a:pPr>
            <a:r>
              <a:rPr lang="en-US" sz="1400" b="1" dirty="0">
                <a:solidFill>
                  <a:schemeClr val="accent4">
                    <a:lumMod val="75000"/>
                  </a:schemeClr>
                </a:solidFill>
                <a:effectLst/>
                <a:ea typeface="ＭＳ 明朝"/>
                <a:cs typeface="Times New Roman"/>
              </a:rPr>
              <a:t>* Background historic image </a:t>
            </a:r>
          </a:p>
          <a:p>
            <a:pPr marL="0" marR="0" algn="r">
              <a:spcBef>
                <a:spcPts val="0"/>
              </a:spcBef>
              <a:spcAft>
                <a:spcPts val="0"/>
              </a:spcAft>
            </a:pPr>
            <a:r>
              <a:rPr lang="en-US" sz="1200" dirty="0">
                <a:effectLst/>
                <a:ea typeface="ＭＳ 明朝"/>
                <a:cs typeface="Times New Roman"/>
              </a:rPr>
              <a:t> </a:t>
            </a:r>
          </a:p>
        </p:txBody>
      </p:sp>
    </p:spTree>
    <p:extLst>
      <p:ext uri="{BB962C8B-B14F-4D97-AF65-F5344CB8AC3E}">
        <p14:creationId xmlns:p14="http://schemas.microsoft.com/office/powerpoint/2010/main" val="293965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pic>
        <p:nvPicPr>
          <p:cNvPr id="2" name="Picture 1" descr="Columbus Ave AME.jpe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6430" y="2515701"/>
            <a:ext cx="2016526" cy="1901958"/>
          </a:xfrm>
          <a:prstGeom prst="rect">
            <a:avLst/>
          </a:prstGeom>
        </p:spPr>
      </p:pic>
      <p:pic>
        <p:nvPicPr>
          <p:cNvPr id="3" name="Picture 2" descr="Grant AME Washington Banners.jpe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67551" y="2226887"/>
            <a:ext cx="2016526" cy="2185712"/>
          </a:xfrm>
          <a:prstGeom prst="rect">
            <a:avLst/>
          </a:prstGeom>
        </p:spPr>
      </p:pic>
      <p:pic>
        <p:nvPicPr>
          <p:cNvPr id="9" name="Picture 8" descr="St. Stephen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5717" y="315581"/>
            <a:ext cx="1557239" cy="2078410"/>
          </a:xfrm>
          <a:prstGeom prst="rect">
            <a:avLst/>
          </a:prstGeom>
          <a:noFill/>
          <a:ln>
            <a:noFill/>
          </a:ln>
        </p:spPr>
      </p:pic>
      <p:pic>
        <p:nvPicPr>
          <p:cNvPr id="10" name="Picture 9" descr="Columbus AME 4.jpe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4198" y="3158800"/>
            <a:ext cx="1651963" cy="1253799"/>
          </a:xfrm>
          <a:prstGeom prst="rect">
            <a:avLst/>
          </a:prstGeom>
        </p:spPr>
      </p:pic>
      <p:pic>
        <p:nvPicPr>
          <p:cNvPr id="11" name="Picture 10" descr="ribbonnl06.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628912" y="2840816"/>
            <a:ext cx="1927399" cy="1571783"/>
          </a:xfrm>
          <a:prstGeom prst="rect">
            <a:avLst/>
          </a:prstGeom>
        </p:spPr>
      </p:pic>
      <p:pic>
        <p:nvPicPr>
          <p:cNvPr id="12" name="Picture 11" descr="Gray+baptism.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7550" y="1080614"/>
            <a:ext cx="1392659" cy="964395"/>
          </a:xfrm>
          <a:prstGeom prst="rect">
            <a:avLst/>
          </a:prstGeom>
        </p:spPr>
      </p:pic>
      <p:sp>
        <p:nvSpPr>
          <p:cNvPr id="5" name="TextBox 4"/>
          <p:cNvSpPr txBox="1"/>
          <p:nvPr/>
        </p:nvSpPr>
        <p:spPr>
          <a:xfrm>
            <a:off x="2226161" y="4362977"/>
            <a:ext cx="2479900" cy="246221"/>
          </a:xfrm>
          <a:prstGeom prst="rect">
            <a:avLst/>
          </a:prstGeom>
          <a:noFill/>
        </p:spPr>
        <p:txBody>
          <a:bodyPr wrap="square" rtlCol="0">
            <a:spAutoFit/>
          </a:bodyPr>
          <a:lstStyle/>
          <a:p>
            <a:r>
              <a:rPr lang="en-US" sz="1000" dirty="0">
                <a:solidFill>
                  <a:schemeClr val="bg1">
                    <a:lumMod val="50000"/>
                  </a:schemeClr>
                </a:solidFill>
              </a:rPr>
              <a:t>Columbus Avenue AME Zion Church </a:t>
            </a:r>
          </a:p>
        </p:txBody>
      </p:sp>
      <p:sp>
        <p:nvSpPr>
          <p:cNvPr id="7" name="TextBox 6"/>
          <p:cNvSpPr txBox="1"/>
          <p:nvPr/>
        </p:nvSpPr>
        <p:spPr>
          <a:xfrm>
            <a:off x="4342956" y="4362977"/>
            <a:ext cx="4308793" cy="246221"/>
          </a:xfrm>
          <a:prstGeom prst="rect">
            <a:avLst/>
          </a:prstGeom>
          <a:noFill/>
        </p:spPr>
        <p:txBody>
          <a:bodyPr wrap="square" rtlCol="0">
            <a:spAutoFit/>
          </a:bodyPr>
          <a:lstStyle/>
          <a:p>
            <a:r>
              <a:rPr lang="en-US" sz="1000" dirty="0">
                <a:solidFill>
                  <a:srgbClr val="7F7F7F"/>
                </a:solidFill>
              </a:rPr>
              <a:t>Grant AME [African Methodist] Church, Washington Street</a:t>
            </a:r>
          </a:p>
        </p:txBody>
      </p:sp>
      <p:sp>
        <p:nvSpPr>
          <p:cNvPr id="8" name="TextBox 7"/>
          <p:cNvSpPr txBox="1"/>
          <p:nvPr/>
        </p:nvSpPr>
        <p:spPr>
          <a:xfrm>
            <a:off x="4342956" y="1985726"/>
            <a:ext cx="2769570" cy="246221"/>
          </a:xfrm>
          <a:prstGeom prst="rect">
            <a:avLst/>
          </a:prstGeom>
          <a:noFill/>
        </p:spPr>
        <p:txBody>
          <a:bodyPr wrap="square" rtlCol="0">
            <a:spAutoFit/>
          </a:bodyPr>
          <a:lstStyle/>
          <a:p>
            <a:r>
              <a:rPr lang="en-US" sz="1000" dirty="0">
                <a:solidFill>
                  <a:srgbClr val="7F7F7F"/>
                </a:solidFill>
              </a:rPr>
              <a:t>Saint Steven’s, Shawmut Ave</a:t>
            </a:r>
          </a:p>
        </p:txBody>
      </p:sp>
    </p:spTree>
    <p:extLst>
      <p:ext uri="{BB962C8B-B14F-4D97-AF65-F5344CB8AC3E}">
        <p14:creationId xmlns:p14="http://schemas.microsoft.com/office/powerpoint/2010/main" val="157390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rgbClr val="C9782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 name="TextBox 2"/>
          <p:cNvSpPr txBox="1"/>
          <p:nvPr/>
        </p:nvSpPr>
        <p:spPr>
          <a:xfrm>
            <a:off x="961020" y="1681892"/>
            <a:ext cx="7390710" cy="1631216"/>
          </a:xfrm>
          <a:prstGeom prst="rect">
            <a:avLst/>
          </a:prstGeom>
          <a:noFill/>
        </p:spPr>
        <p:txBody>
          <a:bodyPr wrap="square" rtlCol="0">
            <a:spAutoFit/>
          </a:bodyPr>
          <a:lstStyle/>
          <a:p>
            <a:r>
              <a:rPr lang="en-US" sz="2000" i="1" dirty="0">
                <a:solidFill>
                  <a:schemeClr val="bg1"/>
                </a:solidFill>
              </a:rPr>
              <a:t>FOSEL Mission:  To promote and enhance the value of the South End Library and Library Park as a cultural, informational, and educational asset for the South End community, free to all, through programs, activities, and financial support.</a:t>
            </a:r>
            <a:r>
              <a:rPr lang="en-US" sz="2000" b="1" dirty="0">
                <a:solidFill>
                  <a:schemeClr val="bg1"/>
                </a:solidFill>
              </a:rPr>
              <a:t>  </a:t>
            </a:r>
          </a:p>
          <a:p>
            <a:endParaRPr lang="en-US" sz="2000" b="1" dirty="0">
              <a:solidFill>
                <a:schemeClr val="bg1"/>
              </a:solidFill>
            </a:endParaRPr>
          </a:p>
        </p:txBody>
      </p:sp>
      <p:sp>
        <p:nvSpPr>
          <p:cNvPr id="4" name="TextBox 3"/>
          <p:cNvSpPr txBox="1"/>
          <p:nvPr/>
        </p:nvSpPr>
        <p:spPr>
          <a:xfrm>
            <a:off x="5456320" y="4678947"/>
            <a:ext cx="3687680" cy="584776"/>
          </a:xfrm>
          <a:prstGeom prst="rect">
            <a:avLst/>
          </a:prstGeom>
          <a:noFill/>
        </p:spPr>
        <p:txBody>
          <a:bodyPr wrap="square" rtlCol="0">
            <a:spAutoFit/>
          </a:bodyPr>
          <a:lstStyle/>
          <a:p>
            <a:r>
              <a:rPr lang="en-US" dirty="0">
                <a:solidFill>
                  <a:schemeClr val="bg1"/>
                </a:solidFill>
              </a:rPr>
              <a:t>The Friends of the South End Library</a:t>
            </a:r>
          </a:p>
          <a:p>
            <a:r>
              <a:rPr lang="en-US" sz="1400" dirty="0">
                <a:solidFill>
                  <a:schemeClr val="bg1"/>
                </a:solidFill>
              </a:rPr>
              <a:t>			                          January 2021</a:t>
            </a:r>
          </a:p>
        </p:txBody>
      </p:sp>
    </p:spTree>
    <p:extLst>
      <p:ext uri="{BB962C8B-B14F-4D97-AF65-F5344CB8AC3E}">
        <p14:creationId xmlns:p14="http://schemas.microsoft.com/office/powerpoint/2010/main" val="326364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2" name="TextBox 1"/>
          <p:cNvSpPr txBox="1"/>
          <p:nvPr/>
        </p:nvSpPr>
        <p:spPr>
          <a:xfrm>
            <a:off x="441258" y="5039805"/>
            <a:ext cx="5004514" cy="523220"/>
          </a:xfrm>
          <a:prstGeom prst="rect">
            <a:avLst/>
          </a:prstGeom>
          <a:noFill/>
        </p:spPr>
        <p:txBody>
          <a:bodyPr wrap="square" rtlCol="0">
            <a:spAutoFit/>
          </a:bodyPr>
          <a:lstStyle/>
          <a:p>
            <a:r>
              <a:rPr lang="en-US" sz="2800" dirty="0">
                <a:solidFill>
                  <a:srgbClr val="FFFFFF"/>
                </a:solidFill>
              </a:rPr>
              <a:t>Our Community at a Glance</a:t>
            </a:r>
          </a:p>
        </p:txBody>
      </p:sp>
      <p:pic>
        <p:nvPicPr>
          <p:cNvPr id="7" name="Picture 6" descr="toro+chalkboar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0526" y="2590532"/>
            <a:ext cx="2332552" cy="1520824"/>
          </a:xfrm>
          <a:prstGeom prst="rect">
            <a:avLst/>
          </a:prstGeom>
        </p:spPr>
      </p:pic>
      <p:pic>
        <p:nvPicPr>
          <p:cNvPr id="10" name="Picture 9" descr="Butcher Shop.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7596" y="706784"/>
            <a:ext cx="2138336" cy="1688893"/>
          </a:xfrm>
          <a:prstGeom prst="rect">
            <a:avLst/>
          </a:prstGeom>
        </p:spPr>
      </p:pic>
      <p:pic>
        <p:nvPicPr>
          <p:cNvPr id="16" name="Picture 15" descr="oYf3JU2WQAC+4zb66Z8N1w_thumb_5cb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8345" y="706784"/>
            <a:ext cx="1213152" cy="1685830"/>
          </a:xfrm>
          <a:prstGeom prst="rect">
            <a:avLst/>
          </a:prstGeom>
        </p:spPr>
      </p:pic>
      <p:pic>
        <p:nvPicPr>
          <p:cNvPr id="8" name="Picture 7" descr="Aquitaine.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590350" y="706784"/>
            <a:ext cx="1553650" cy="1704046"/>
          </a:xfrm>
          <a:prstGeom prst="rect">
            <a:avLst/>
          </a:prstGeom>
        </p:spPr>
      </p:pic>
      <p:pic>
        <p:nvPicPr>
          <p:cNvPr id="17" name="Picture 16" descr="UNADJUSTEDNONRAW_thumb_33ca.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3046" y="2590532"/>
            <a:ext cx="1140618" cy="1520824"/>
          </a:xfrm>
          <a:prstGeom prst="rect">
            <a:avLst/>
          </a:prstGeom>
        </p:spPr>
      </p:pic>
      <p:pic>
        <p:nvPicPr>
          <p:cNvPr id="19" name="Picture 18" descr="2 Ellis Neighborhood.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4945" y="688567"/>
            <a:ext cx="2044856" cy="1704047"/>
          </a:xfrm>
          <a:prstGeom prst="rect">
            <a:avLst/>
          </a:prstGeom>
        </p:spPr>
      </p:pic>
      <p:pic>
        <p:nvPicPr>
          <p:cNvPr id="20" name="Picture 19" descr="2 Wally's cafe.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3112" y="2590532"/>
            <a:ext cx="1919962" cy="1439971"/>
          </a:xfrm>
          <a:prstGeom prst="rect">
            <a:avLst/>
          </a:prstGeom>
        </p:spPr>
      </p:pic>
      <p:pic>
        <p:nvPicPr>
          <p:cNvPr id="21" name="Picture 20" descr="ext+cyclorama.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910635" y="2610566"/>
            <a:ext cx="2560174" cy="1500790"/>
          </a:xfrm>
          <a:prstGeom prst="rect">
            <a:avLst/>
          </a:prstGeom>
        </p:spPr>
      </p:pic>
      <p:sp>
        <p:nvSpPr>
          <p:cNvPr id="3" name="TextBox 2"/>
          <p:cNvSpPr txBox="1"/>
          <p:nvPr/>
        </p:nvSpPr>
        <p:spPr>
          <a:xfrm>
            <a:off x="3772590" y="2363919"/>
            <a:ext cx="531510" cy="246221"/>
          </a:xfrm>
          <a:prstGeom prst="rect">
            <a:avLst/>
          </a:prstGeom>
          <a:noFill/>
        </p:spPr>
        <p:txBody>
          <a:bodyPr wrap="square" rtlCol="0">
            <a:spAutoFit/>
          </a:bodyPr>
          <a:lstStyle/>
          <a:p>
            <a:r>
              <a:rPr lang="en-US" sz="1000" dirty="0">
                <a:solidFill>
                  <a:srgbClr val="A8651E"/>
                </a:solidFill>
              </a:rPr>
              <a:t>1</a:t>
            </a:r>
          </a:p>
        </p:txBody>
      </p:sp>
      <p:sp>
        <p:nvSpPr>
          <p:cNvPr id="5" name="TextBox 4"/>
          <p:cNvSpPr txBox="1"/>
          <p:nvPr/>
        </p:nvSpPr>
        <p:spPr>
          <a:xfrm>
            <a:off x="5060310" y="2354395"/>
            <a:ext cx="382373" cy="246221"/>
          </a:xfrm>
          <a:prstGeom prst="rect">
            <a:avLst/>
          </a:prstGeom>
          <a:noFill/>
        </p:spPr>
        <p:txBody>
          <a:bodyPr wrap="square" rtlCol="0">
            <a:spAutoFit/>
          </a:bodyPr>
          <a:lstStyle/>
          <a:p>
            <a:r>
              <a:rPr lang="en-US" sz="1000" dirty="0">
                <a:solidFill>
                  <a:srgbClr val="A8651E"/>
                </a:solidFill>
              </a:rPr>
              <a:t>2</a:t>
            </a:r>
          </a:p>
        </p:txBody>
      </p:sp>
      <p:sp>
        <p:nvSpPr>
          <p:cNvPr id="9" name="TextBox 8"/>
          <p:cNvSpPr txBox="1"/>
          <p:nvPr/>
        </p:nvSpPr>
        <p:spPr>
          <a:xfrm>
            <a:off x="7257319" y="2354395"/>
            <a:ext cx="292847" cy="246221"/>
          </a:xfrm>
          <a:prstGeom prst="rect">
            <a:avLst/>
          </a:prstGeom>
          <a:noFill/>
        </p:spPr>
        <p:txBody>
          <a:bodyPr wrap="square" rtlCol="0">
            <a:spAutoFit/>
          </a:bodyPr>
          <a:lstStyle/>
          <a:p>
            <a:r>
              <a:rPr lang="en-US" sz="1000" dirty="0">
                <a:solidFill>
                  <a:srgbClr val="A8651E"/>
                </a:solidFill>
              </a:rPr>
              <a:t>3</a:t>
            </a:r>
          </a:p>
        </p:txBody>
      </p:sp>
      <p:sp>
        <p:nvSpPr>
          <p:cNvPr id="11" name="TextBox 10"/>
          <p:cNvSpPr txBox="1"/>
          <p:nvPr/>
        </p:nvSpPr>
        <p:spPr>
          <a:xfrm>
            <a:off x="8838204" y="2375088"/>
            <a:ext cx="305796" cy="246221"/>
          </a:xfrm>
          <a:prstGeom prst="rect">
            <a:avLst/>
          </a:prstGeom>
          <a:noFill/>
        </p:spPr>
        <p:txBody>
          <a:bodyPr wrap="square" rtlCol="0">
            <a:spAutoFit/>
          </a:bodyPr>
          <a:lstStyle/>
          <a:p>
            <a:r>
              <a:rPr lang="en-US" sz="1000" dirty="0">
                <a:solidFill>
                  <a:srgbClr val="A8651E"/>
                </a:solidFill>
              </a:rPr>
              <a:t>4</a:t>
            </a:r>
          </a:p>
        </p:txBody>
      </p:sp>
      <p:sp>
        <p:nvSpPr>
          <p:cNvPr id="12" name="TextBox 11"/>
          <p:cNvSpPr txBox="1"/>
          <p:nvPr/>
        </p:nvSpPr>
        <p:spPr>
          <a:xfrm>
            <a:off x="1859284" y="4052589"/>
            <a:ext cx="363762" cy="246221"/>
          </a:xfrm>
          <a:prstGeom prst="rect">
            <a:avLst/>
          </a:prstGeom>
          <a:noFill/>
        </p:spPr>
        <p:txBody>
          <a:bodyPr wrap="square" rtlCol="0">
            <a:spAutoFit/>
          </a:bodyPr>
          <a:lstStyle/>
          <a:p>
            <a:r>
              <a:rPr lang="en-US" sz="1000" dirty="0">
                <a:solidFill>
                  <a:srgbClr val="A8651E"/>
                </a:solidFill>
              </a:rPr>
              <a:t>5</a:t>
            </a:r>
          </a:p>
        </p:txBody>
      </p:sp>
      <p:sp>
        <p:nvSpPr>
          <p:cNvPr id="13" name="TextBox 12"/>
          <p:cNvSpPr txBox="1"/>
          <p:nvPr/>
        </p:nvSpPr>
        <p:spPr>
          <a:xfrm>
            <a:off x="3145051" y="4078840"/>
            <a:ext cx="437225" cy="246221"/>
          </a:xfrm>
          <a:prstGeom prst="rect">
            <a:avLst/>
          </a:prstGeom>
          <a:noFill/>
        </p:spPr>
        <p:txBody>
          <a:bodyPr wrap="square" rtlCol="0">
            <a:spAutoFit/>
          </a:bodyPr>
          <a:lstStyle/>
          <a:p>
            <a:r>
              <a:rPr lang="en-US" sz="1000" dirty="0">
                <a:solidFill>
                  <a:srgbClr val="A8651E"/>
                </a:solidFill>
              </a:rPr>
              <a:t>6</a:t>
            </a:r>
          </a:p>
        </p:txBody>
      </p:sp>
      <p:sp>
        <p:nvSpPr>
          <p:cNvPr id="14" name="TextBox 13"/>
          <p:cNvSpPr txBox="1"/>
          <p:nvPr/>
        </p:nvSpPr>
        <p:spPr>
          <a:xfrm>
            <a:off x="5579745" y="4100417"/>
            <a:ext cx="463666" cy="246221"/>
          </a:xfrm>
          <a:prstGeom prst="rect">
            <a:avLst/>
          </a:prstGeom>
          <a:noFill/>
        </p:spPr>
        <p:txBody>
          <a:bodyPr wrap="square" rtlCol="0">
            <a:spAutoFit/>
          </a:bodyPr>
          <a:lstStyle/>
          <a:p>
            <a:r>
              <a:rPr lang="en-US" sz="1000" dirty="0">
                <a:solidFill>
                  <a:srgbClr val="A8651E"/>
                </a:solidFill>
              </a:rPr>
              <a:t>7</a:t>
            </a:r>
          </a:p>
        </p:txBody>
      </p:sp>
      <p:sp>
        <p:nvSpPr>
          <p:cNvPr id="15" name="TextBox 14"/>
          <p:cNvSpPr txBox="1"/>
          <p:nvPr/>
        </p:nvSpPr>
        <p:spPr>
          <a:xfrm>
            <a:off x="8258920" y="4111356"/>
            <a:ext cx="423777" cy="246221"/>
          </a:xfrm>
          <a:prstGeom prst="rect">
            <a:avLst/>
          </a:prstGeom>
          <a:noFill/>
        </p:spPr>
        <p:txBody>
          <a:bodyPr wrap="square" rtlCol="0">
            <a:spAutoFit/>
          </a:bodyPr>
          <a:lstStyle/>
          <a:p>
            <a:r>
              <a:rPr lang="en-US" sz="1000" dirty="0">
                <a:solidFill>
                  <a:srgbClr val="A8651E"/>
                </a:solidFill>
              </a:rPr>
              <a:t>8</a:t>
            </a:r>
          </a:p>
        </p:txBody>
      </p:sp>
    </p:spTree>
    <p:extLst>
      <p:ext uri="{BB962C8B-B14F-4D97-AF65-F5344CB8AC3E}">
        <p14:creationId xmlns:p14="http://schemas.microsoft.com/office/powerpoint/2010/main" val="347103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4" y="5039807"/>
            <a:ext cx="9239433"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2" name="TextBox 1"/>
          <p:cNvSpPr txBox="1"/>
          <p:nvPr/>
        </p:nvSpPr>
        <p:spPr>
          <a:xfrm>
            <a:off x="441258" y="5039805"/>
            <a:ext cx="5004514" cy="523220"/>
          </a:xfrm>
          <a:prstGeom prst="rect">
            <a:avLst/>
          </a:prstGeom>
          <a:noFill/>
        </p:spPr>
        <p:txBody>
          <a:bodyPr wrap="square" rtlCol="0">
            <a:spAutoFit/>
          </a:bodyPr>
          <a:lstStyle/>
          <a:p>
            <a:r>
              <a:rPr lang="en-US" sz="2800" dirty="0">
                <a:solidFill>
                  <a:srgbClr val="FFFFFF"/>
                </a:solidFill>
              </a:rPr>
              <a:t>Our Community at a Glance</a:t>
            </a:r>
          </a:p>
        </p:txBody>
      </p:sp>
      <p:pic>
        <p:nvPicPr>
          <p:cNvPr id="10" name="Picture 9" descr="3 Ink Block.pn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7299824" y="2612534"/>
            <a:ext cx="1844176" cy="1844176"/>
          </a:xfrm>
          <a:prstGeom prst="rect">
            <a:avLst/>
          </a:prstGeom>
        </p:spPr>
      </p:pic>
      <p:pic>
        <p:nvPicPr>
          <p:cNvPr id="14" name="Picture 13" descr="Ink Block.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8546" y="2651500"/>
            <a:ext cx="2661697" cy="1805210"/>
          </a:xfrm>
          <a:prstGeom prst="rect">
            <a:avLst/>
          </a:prstGeom>
        </p:spPr>
      </p:pic>
      <p:pic>
        <p:nvPicPr>
          <p:cNvPr id="15" name="Picture 14" descr="BlackBird Donuts.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02708" y="2651500"/>
            <a:ext cx="1445605" cy="1805210"/>
          </a:xfrm>
          <a:prstGeom prst="rect">
            <a:avLst/>
          </a:prstGeom>
        </p:spPr>
      </p:pic>
      <p:pic>
        <p:nvPicPr>
          <p:cNvPr id="16" name="Picture 15" descr="UNADJUSTEDNONRAW_thumb_5c0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7188" y="592565"/>
            <a:ext cx="1310215" cy="1746953"/>
          </a:xfrm>
          <a:prstGeom prst="rect">
            <a:avLst/>
          </a:prstGeom>
        </p:spPr>
      </p:pic>
      <p:pic>
        <p:nvPicPr>
          <p:cNvPr id="17" name="Picture 16" descr="sowa_final_logos-02_transparent-0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4" y="560758"/>
            <a:ext cx="1644108" cy="1892917"/>
          </a:xfrm>
          <a:prstGeom prst="rect">
            <a:avLst/>
          </a:prstGeom>
        </p:spPr>
      </p:pic>
      <p:pic>
        <p:nvPicPr>
          <p:cNvPr id="18" name="Picture 17" descr="UNADJUSTEDNONRAW_thumb_52a7.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48587" y="581529"/>
            <a:ext cx="1729366" cy="1796806"/>
          </a:xfrm>
          <a:prstGeom prst="rect">
            <a:avLst/>
          </a:prstGeom>
        </p:spPr>
      </p:pic>
      <p:sp>
        <p:nvSpPr>
          <p:cNvPr id="3" name="TextBox 2"/>
          <p:cNvSpPr txBox="1"/>
          <p:nvPr/>
        </p:nvSpPr>
        <p:spPr>
          <a:xfrm>
            <a:off x="3243975" y="2331182"/>
            <a:ext cx="196987" cy="246221"/>
          </a:xfrm>
          <a:prstGeom prst="rect">
            <a:avLst/>
          </a:prstGeom>
          <a:noFill/>
        </p:spPr>
        <p:txBody>
          <a:bodyPr wrap="square" rtlCol="0">
            <a:spAutoFit/>
          </a:bodyPr>
          <a:lstStyle/>
          <a:p>
            <a:r>
              <a:rPr lang="en-US" sz="1000" dirty="0">
                <a:solidFill>
                  <a:srgbClr val="A8651E"/>
                </a:solidFill>
              </a:rPr>
              <a:t>1</a:t>
            </a:r>
          </a:p>
        </p:txBody>
      </p:sp>
      <p:sp>
        <p:nvSpPr>
          <p:cNvPr id="7" name="TextBox 6"/>
          <p:cNvSpPr txBox="1"/>
          <p:nvPr/>
        </p:nvSpPr>
        <p:spPr>
          <a:xfrm>
            <a:off x="5881617" y="2328482"/>
            <a:ext cx="309927" cy="246221"/>
          </a:xfrm>
          <a:prstGeom prst="rect">
            <a:avLst/>
          </a:prstGeom>
          <a:noFill/>
        </p:spPr>
        <p:txBody>
          <a:bodyPr wrap="square" rtlCol="0">
            <a:spAutoFit/>
          </a:bodyPr>
          <a:lstStyle/>
          <a:p>
            <a:r>
              <a:rPr lang="en-US" sz="1000" dirty="0">
                <a:solidFill>
                  <a:srgbClr val="A8651E"/>
                </a:solidFill>
              </a:rPr>
              <a:t>2</a:t>
            </a:r>
          </a:p>
        </p:txBody>
      </p:sp>
      <p:sp>
        <p:nvSpPr>
          <p:cNvPr id="9" name="TextBox 8"/>
          <p:cNvSpPr txBox="1"/>
          <p:nvPr/>
        </p:nvSpPr>
        <p:spPr>
          <a:xfrm>
            <a:off x="7458827" y="2339517"/>
            <a:ext cx="364355" cy="246221"/>
          </a:xfrm>
          <a:prstGeom prst="rect">
            <a:avLst/>
          </a:prstGeom>
          <a:noFill/>
        </p:spPr>
        <p:txBody>
          <a:bodyPr wrap="square" rtlCol="0">
            <a:spAutoFit/>
          </a:bodyPr>
          <a:lstStyle/>
          <a:p>
            <a:r>
              <a:rPr lang="en-US" sz="1000" dirty="0">
                <a:solidFill>
                  <a:srgbClr val="A8651E"/>
                </a:solidFill>
              </a:rPr>
              <a:t>3</a:t>
            </a:r>
          </a:p>
        </p:txBody>
      </p:sp>
      <p:sp>
        <p:nvSpPr>
          <p:cNvPr id="11" name="TextBox 10"/>
          <p:cNvSpPr txBox="1"/>
          <p:nvPr/>
        </p:nvSpPr>
        <p:spPr>
          <a:xfrm>
            <a:off x="4250520" y="4446300"/>
            <a:ext cx="270392" cy="246221"/>
          </a:xfrm>
          <a:prstGeom prst="rect">
            <a:avLst/>
          </a:prstGeom>
          <a:noFill/>
        </p:spPr>
        <p:txBody>
          <a:bodyPr wrap="square" rtlCol="0">
            <a:spAutoFit/>
          </a:bodyPr>
          <a:lstStyle/>
          <a:p>
            <a:r>
              <a:rPr lang="en-US" sz="1000" dirty="0">
                <a:solidFill>
                  <a:srgbClr val="A8651E"/>
                </a:solidFill>
              </a:rPr>
              <a:t>4</a:t>
            </a:r>
          </a:p>
        </p:txBody>
      </p:sp>
      <p:sp>
        <p:nvSpPr>
          <p:cNvPr id="12" name="TextBox 11"/>
          <p:cNvSpPr txBox="1"/>
          <p:nvPr/>
        </p:nvSpPr>
        <p:spPr>
          <a:xfrm>
            <a:off x="6956289" y="4467627"/>
            <a:ext cx="426815" cy="246221"/>
          </a:xfrm>
          <a:prstGeom prst="rect">
            <a:avLst/>
          </a:prstGeom>
          <a:noFill/>
        </p:spPr>
        <p:txBody>
          <a:bodyPr wrap="square" rtlCol="0">
            <a:spAutoFit/>
          </a:bodyPr>
          <a:lstStyle/>
          <a:p>
            <a:r>
              <a:rPr lang="en-US" sz="1000" dirty="0">
                <a:solidFill>
                  <a:srgbClr val="A8651E"/>
                </a:solidFill>
              </a:rPr>
              <a:t>5</a:t>
            </a:r>
          </a:p>
        </p:txBody>
      </p:sp>
      <p:pic>
        <p:nvPicPr>
          <p:cNvPr id="8" name="Picture 7" descr="Copy+of+FarmersMarket.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59894" y="592565"/>
            <a:ext cx="2678655" cy="1785770"/>
          </a:xfrm>
          <a:prstGeom prst="rect">
            <a:avLst/>
          </a:prstGeom>
        </p:spPr>
      </p:pic>
    </p:spTree>
    <p:extLst>
      <p:ext uri="{BB962C8B-B14F-4D97-AF65-F5344CB8AC3E}">
        <p14:creationId xmlns:p14="http://schemas.microsoft.com/office/powerpoint/2010/main" val="390914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1030187 2.jpeg"/>
          <p:cNvPicPr>
            <a:picLocks noChangeAspect="1"/>
          </p:cNvPicPr>
          <p:nvPr/>
        </p:nvPicPr>
        <p:blipFill rotWithShape="1">
          <a:blip r:embed="rId3" cstate="email">
            <a:alphaModFix amt="4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13526" t="24059" r="11149"/>
          <a:stretch/>
        </p:blipFill>
        <p:spPr>
          <a:xfrm>
            <a:off x="658979" y="509999"/>
            <a:ext cx="7881280" cy="4610001"/>
          </a:xfrm>
          <a:prstGeom prst="rect">
            <a:avLst/>
          </a:prstGeom>
          <a:noFill/>
          <a:ln>
            <a:noFill/>
          </a:ln>
        </p:spPr>
      </p:pic>
      <p:sp>
        <p:nvSpPr>
          <p:cNvPr id="4" name="Rectangle 3"/>
          <p:cNvSpPr/>
          <p:nvPr/>
        </p:nvSpPr>
        <p:spPr>
          <a:xfrm>
            <a:off x="-5524" y="5039807"/>
            <a:ext cx="9239433"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2" name="TextBox 1"/>
          <p:cNvSpPr txBox="1"/>
          <p:nvPr/>
        </p:nvSpPr>
        <p:spPr>
          <a:xfrm>
            <a:off x="441258" y="5039805"/>
            <a:ext cx="5004514" cy="523220"/>
          </a:xfrm>
          <a:prstGeom prst="rect">
            <a:avLst/>
          </a:prstGeom>
          <a:noFill/>
        </p:spPr>
        <p:txBody>
          <a:bodyPr wrap="square" rtlCol="0">
            <a:spAutoFit/>
          </a:bodyPr>
          <a:lstStyle/>
          <a:p>
            <a:r>
              <a:rPr lang="en-US" sz="2800" dirty="0">
                <a:solidFill>
                  <a:srgbClr val="FFFFFF"/>
                </a:solidFill>
              </a:rPr>
              <a:t>Our Community at a Glance</a:t>
            </a:r>
          </a:p>
        </p:txBody>
      </p:sp>
      <p:pic>
        <p:nvPicPr>
          <p:cNvPr id="16" name="Picture 15" descr="littleleaguecc0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2685" y="2922416"/>
            <a:ext cx="1291221" cy="1707743"/>
          </a:xfrm>
          <a:prstGeom prst="rect">
            <a:avLst/>
          </a:prstGeom>
        </p:spPr>
      </p:pic>
      <p:pic>
        <p:nvPicPr>
          <p:cNvPr id="10" name="Picture 9" descr="littleleaguecc09.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7956" y="2922416"/>
            <a:ext cx="1716046" cy="1707743"/>
          </a:xfrm>
          <a:prstGeom prst="rect">
            <a:avLst/>
          </a:prstGeom>
        </p:spPr>
      </p:pic>
      <p:pic>
        <p:nvPicPr>
          <p:cNvPr id="5" name="Picture 4" descr="DSC_0007_2.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44390" y="889788"/>
            <a:ext cx="1301382" cy="1679906"/>
          </a:xfrm>
          <a:prstGeom prst="rect">
            <a:avLst/>
          </a:prstGeom>
        </p:spPr>
      </p:pic>
      <p:pic>
        <p:nvPicPr>
          <p:cNvPr id="19" name="Picture 18" descr="WeJazzUp.png"/>
          <p:cNvPicPr>
            <a:picLocks noChangeAspect="1"/>
          </p:cNvPicPr>
          <p:nvPr/>
        </p:nvPicPr>
        <p:blipFill rotWithShape="1">
          <a:blip r:embed="rId8" cstate="email">
            <a:alphaModFix amt="77000"/>
            <a:extLst>
              <a:ext uri="{28A0092B-C50C-407E-A947-70E740481C1C}">
                <a14:useLocalDpi xmlns:a14="http://schemas.microsoft.com/office/drawing/2010/main"/>
              </a:ext>
            </a:extLst>
          </a:blip>
          <a:srcRect/>
          <a:stretch/>
        </p:blipFill>
        <p:spPr>
          <a:xfrm>
            <a:off x="2559539" y="889784"/>
            <a:ext cx="1504462" cy="1679905"/>
          </a:xfrm>
          <a:prstGeom prst="rect">
            <a:avLst/>
          </a:prstGeom>
        </p:spPr>
      </p:pic>
      <p:pic>
        <p:nvPicPr>
          <p:cNvPr id="3" name="Picture 2" descr="eeh4.png"/>
          <p:cNvPicPr>
            <a:picLocks noChangeAspect="1"/>
          </p:cNvPicPr>
          <p:nvPr/>
        </p:nvPicPr>
        <p:blipFill rotWithShape="1">
          <a:blip r:embed="rId9" cstate="email">
            <a:alphaModFix amt="88000"/>
            <a:extLst>
              <a:ext uri="{28A0092B-C50C-407E-A947-70E740481C1C}">
                <a14:useLocalDpi xmlns:a14="http://schemas.microsoft.com/office/drawing/2010/main"/>
              </a:ext>
            </a:extLst>
          </a:blip>
          <a:srcRect/>
          <a:stretch/>
        </p:blipFill>
        <p:spPr>
          <a:xfrm>
            <a:off x="5578229" y="889786"/>
            <a:ext cx="1793831" cy="1679905"/>
          </a:xfrm>
          <a:prstGeom prst="rect">
            <a:avLst/>
          </a:prstGeom>
        </p:spPr>
      </p:pic>
      <p:pic>
        <p:nvPicPr>
          <p:cNvPr id="7" name="Picture 6" descr="J+&amp;+B+7-23+poster.pn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0" y="889791"/>
            <a:ext cx="2486720" cy="1679903"/>
          </a:xfrm>
          <a:prstGeom prst="rect">
            <a:avLst/>
          </a:prstGeom>
        </p:spPr>
      </p:pic>
      <p:pic>
        <p:nvPicPr>
          <p:cNvPr id="8" name="Picture 7" descr="hula hoop.jpg"/>
          <p:cNvPicPr>
            <a:picLocks noChangeAspect="1"/>
          </p:cNvPicPr>
          <p:nvPr/>
        </p:nvPicPr>
        <p:blipFill rotWithShape="1">
          <a:blip r:embed="rId11" cstate="email">
            <a:extLst>
              <a:ext uri="{28A0092B-C50C-407E-A947-70E740481C1C}">
                <a14:useLocalDpi xmlns:a14="http://schemas.microsoft.com/office/drawing/2010/main"/>
              </a:ext>
            </a:extLst>
          </a:blip>
          <a:srcRect t="-1"/>
          <a:stretch/>
        </p:blipFill>
        <p:spPr>
          <a:xfrm>
            <a:off x="3165870" y="2922416"/>
            <a:ext cx="2666361" cy="1707743"/>
          </a:xfrm>
          <a:prstGeom prst="rect">
            <a:avLst/>
          </a:prstGeom>
        </p:spPr>
      </p:pic>
      <p:sp>
        <p:nvSpPr>
          <p:cNvPr id="9" name="TextBox 8"/>
          <p:cNvSpPr txBox="1"/>
          <p:nvPr/>
        </p:nvSpPr>
        <p:spPr>
          <a:xfrm>
            <a:off x="4221178" y="2569694"/>
            <a:ext cx="3563013" cy="246221"/>
          </a:xfrm>
          <a:prstGeom prst="rect">
            <a:avLst/>
          </a:prstGeom>
          <a:noFill/>
        </p:spPr>
        <p:txBody>
          <a:bodyPr wrap="square" rtlCol="0">
            <a:spAutoFit/>
          </a:bodyPr>
          <a:lstStyle/>
          <a:p>
            <a:r>
              <a:rPr lang="en-US" sz="1000" dirty="0">
                <a:solidFill>
                  <a:schemeClr val="tx1">
                    <a:lumMod val="50000"/>
                    <a:lumOff val="50000"/>
                  </a:schemeClr>
                </a:solidFill>
              </a:rPr>
              <a:t>Concerts and Easter Egg Hunt in the South End Library Park</a:t>
            </a:r>
          </a:p>
        </p:txBody>
      </p:sp>
      <p:sp>
        <p:nvSpPr>
          <p:cNvPr id="11" name="TextBox 10"/>
          <p:cNvSpPr txBox="1"/>
          <p:nvPr/>
        </p:nvSpPr>
        <p:spPr>
          <a:xfrm>
            <a:off x="4435749" y="4630159"/>
            <a:ext cx="1806789" cy="246221"/>
          </a:xfrm>
          <a:prstGeom prst="rect">
            <a:avLst/>
          </a:prstGeom>
          <a:noFill/>
        </p:spPr>
        <p:txBody>
          <a:bodyPr wrap="square" rtlCol="0">
            <a:spAutoFit/>
          </a:bodyPr>
          <a:lstStyle/>
          <a:p>
            <a:r>
              <a:rPr lang="en-US" sz="1000" dirty="0" err="1">
                <a:solidFill>
                  <a:srgbClr val="7F7F7F"/>
                </a:solidFill>
              </a:rPr>
              <a:t>SoWa’s</a:t>
            </a:r>
            <a:r>
              <a:rPr lang="en-US" sz="1000" dirty="0">
                <a:solidFill>
                  <a:srgbClr val="7F7F7F"/>
                </a:solidFill>
              </a:rPr>
              <a:t> Outdoor Markets </a:t>
            </a:r>
          </a:p>
        </p:txBody>
      </p:sp>
      <p:sp>
        <p:nvSpPr>
          <p:cNvPr id="12" name="TextBox 11"/>
          <p:cNvSpPr txBox="1"/>
          <p:nvPr/>
        </p:nvSpPr>
        <p:spPr>
          <a:xfrm>
            <a:off x="5965560" y="4630159"/>
            <a:ext cx="2530230" cy="246221"/>
          </a:xfrm>
          <a:prstGeom prst="rect">
            <a:avLst/>
          </a:prstGeom>
          <a:noFill/>
        </p:spPr>
        <p:txBody>
          <a:bodyPr wrap="square" rtlCol="0">
            <a:spAutoFit/>
          </a:bodyPr>
          <a:lstStyle/>
          <a:p>
            <a:r>
              <a:rPr lang="en-US" sz="1000" dirty="0">
                <a:solidFill>
                  <a:srgbClr val="7F7F7F"/>
                </a:solidFill>
              </a:rPr>
              <a:t>Opening Day South End’s Little League </a:t>
            </a:r>
          </a:p>
        </p:txBody>
      </p:sp>
      <p:sp>
        <p:nvSpPr>
          <p:cNvPr id="15" name="TextBox 14"/>
          <p:cNvSpPr txBox="1"/>
          <p:nvPr/>
        </p:nvSpPr>
        <p:spPr>
          <a:xfrm>
            <a:off x="658979" y="4753269"/>
            <a:ext cx="2823307" cy="246221"/>
          </a:xfrm>
          <a:prstGeom prst="rect">
            <a:avLst/>
          </a:prstGeom>
          <a:noFill/>
        </p:spPr>
        <p:txBody>
          <a:bodyPr wrap="square" rtlCol="0">
            <a:spAutoFit/>
          </a:bodyPr>
          <a:lstStyle/>
          <a:p>
            <a:r>
              <a:rPr lang="en-US" sz="1000" dirty="0">
                <a:solidFill>
                  <a:srgbClr val="7F7F7F"/>
                </a:solidFill>
              </a:rPr>
              <a:t>Background Image- Mural at South End Library</a:t>
            </a:r>
          </a:p>
        </p:txBody>
      </p:sp>
    </p:spTree>
    <p:extLst>
      <p:ext uri="{BB962C8B-B14F-4D97-AF65-F5344CB8AC3E}">
        <p14:creationId xmlns:p14="http://schemas.microsoft.com/office/powerpoint/2010/main" val="112470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4" name="Rectangle 13"/>
          <p:cNvSpPr/>
          <p:nvPr/>
        </p:nvSpPr>
        <p:spPr>
          <a:xfrm>
            <a:off x="0" y="4977027"/>
            <a:ext cx="9144000" cy="74178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582361" y="5155271"/>
            <a:ext cx="1765260" cy="800219"/>
          </a:xfrm>
          <a:prstGeom prst="rect">
            <a:avLst/>
          </a:prstGeom>
          <a:noFill/>
        </p:spPr>
        <p:txBody>
          <a:bodyPr wrap="square" rtlCol="0">
            <a:spAutoFit/>
          </a:bodyPr>
          <a:lstStyle/>
          <a:p>
            <a:r>
              <a:rPr lang="en-US" sz="1200" dirty="0">
                <a:solidFill>
                  <a:schemeClr val="bg1"/>
                </a:solidFill>
              </a:rPr>
              <a:t>FOSEL</a:t>
            </a:r>
            <a:r>
              <a:rPr lang="en-US" sz="2800" dirty="0">
                <a:solidFill>
                  <a:schemeClr val="bg1"/>
                </a:solidFill>
              </a:rPr>
              <a:t> </a:t>
            </a:r>
            <a:r>
              <a:rPr lang="en-US" sz="1000" dirty="0">
                <a:solidFill>
                  <a:schemeClr val="bg1"/>
                </a:solidFill>
              </a:rPr>
              <a:t>January 2021 </a:t>
            </a:r>
          </a:p>
          <a:p>
            <a:endParaRPr lang="en-US" dirty="0"/>
          </a:p>
        </p:txBody>
      </p:sp>
      <p:pic>
        <p:nvPicPr>
          <p:cNvPr id="5" name="Picture 4">
            <a:extLst>
              <a:ext uri="{FF2B5EF4-FFF2-40B4-BE49-F238E27FC236}">
                <a16:creationId xmlns:a16="http://schemas.microsoft.com/office/drawing/2014/main" id="{B9DA8385-1847-4FBB-9EEB-5D160D6CE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9449" y="126647"/>
            <a:ext cx="6771279" cy="4346976"/>
          </a:xfrm>
          <a:prstGeom prst="rect">
            <a:avLst/>
          </a:prstGeom>
        </p:spPr>
      </p:pic>
      <p:sp>
        <p:nvSpPr>
          <p:cNvPr id="2" name="TextBox 1"/>
          <p:cNvSpPr txBox="1"/>
          <p:nvPr/>
        </p:nvSpPr>
        <p:spPr>
          <a:xfrm>
            <a:off x="263769" y="4977027"/>
            <a:ext cx="7180385" cy="523220"/>
          </a:xfrm>
          <a:prstGeom prst="rect">
            <a:avLst/>
          </a:prstGeom>
          <a:noFill/>
        </p:spPr>
        <p:txBody>
          <a:bodyPr wrap="square" rtlCol="0">
            <a:spAutoFit/>
          </a:bodyPr>
          <a:lstStyle/>
          <a:p>
            <a:r>
              <a:rPr lang="en-US" sz="2800" dirty="0">
                <a:solidFill>
                  <a:schemeClr val="bg1"/>
                </a:solidFill>
              </a:rPr>
              <a:t>Walking Distance to the South End Library   </a:t>
            </a:r>
          </a:p>
        </p:txBody>
      </p:sp>
    </p:spTree>
    <p:extLst>
      <p:ext uri="{BB962C8B-B14F-4D97-AF65-F5344CB8AC3E}">
        <p14:creationId xmlns:p14="http://schemas.microsoft.com/office/powerpoint/2010/main" val="9686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9144000" cy="5714999"/>
          </a:xfrm>
          <a:prstGeom prst="rect">
            <a:avLst/>
          </a:prstGeom>
          <a:solidFill>
            <a:srgbClr val="C97823">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8651E"/>
              </a:solidFill>
            </a:endParaRPr>
          </a:p>
        </p:txBody>
      </p:sp>
      <p:sp>
        <p:nvSpPr>
          <p:cNvPr id="4" name="Rectangle 3"/>
          <p:cNvSpPr/>
          <p:nvPr/>
        </p:nvSpPr>
        <p:spPr>
          <a:xfrm>
            <a:off x="2686025" y="4619204"/>
            <a:ext cx="6457976" cy="551290"/>
          </a:xfrm>
          <a:prstGeom prst="rect">
            <a:avLst/>
          </a:prstGeom>
          <a:solidFill>
            <a:srgbClr val="A8651E">
              <a:alpha val="53000"/>
            </a:srgbClr>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1" y="4813315"/>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3" name="TextBox 2"/>
          <p:cNvSpPr txBox="1"/>
          <p:nvPr/>
        </p:nvSpPr>
        <p:spPr>
          <a:xfrm>
            <a:off x="2809648" y="4570352"/>
            <a:ext cx="5757882" cy="523220"/>
          </a:xfrm>
          <a:prstGeom prst="rect">
            <a:avLst/>
          </a:prstGeom>
          <a:noFill/>
        </p:spPr>
        <p:txBody>
          <a:bodyPr wrap="square" rtlCol="0">
            <a:spAutoFit/>
          </a:bodyPr>
          <a:lstStyle/>
          <a:p>
            <a:r>
              <a:rPr lang="en-US" sz="2800" dirty="0">
                <a:solidFill>
                  <a:schemeClr val="bg1"/>
                </a:solidFill>
              </a:rPr>
              <a:t>Knowing</a:t>
            </a:r>
            <a:r>
              <a:rPr lang="en-US" sz="2800" dirty="0">
                <a:solidFill>
                  <a:srgbClr val="C97823"/>
                </a:solidFill>
              </a:rPr>
              <a:t> </a:t>
            </a:r>
            <a:r>
              <a:rPr lang="en-US" sz="2800" dirty="0">
                <a:solidFill>
                  <a:srgbClr val="FFFFFF"/>
                </a:solidFill>
              </a:rPr>
              <a:t>us Beyond a Glance</a:t>
            </a:r>
          </a:p>
        </p:txBody>
      </p:sp>
      <p:pic>
        <p:nvPicPr>
          <p:cNvPr id="7" name="Picture 6" descr="Wm E Carter School.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7667" y="-87530"/>
            <a:ext cx="1570534" cy="2348463"/>
          </a:xfrm>
          <a:prstGeom prst="rect">
            <a:avLst/>
          </a:prstGeom>
        </p:spPr>
      </p:pic>
      <p:pic>
        <p:nvPicPr>
          <p:cNvPr id="12" name="Picture 11" descr="kids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02" y="658464"/>
            <a:ext cx="3889605" cy="2145905"/>
          </a:xfrm>
          <a:prstGeom prst="rect">
            <a:avLst/>
          </a:prstGeom>
        </p:spPr>
      </p:pic>
      <p:pic>
        <p:nvPicPr>
          <p:cNvPr id="13" name="Picture 12" descr="ribbonnl1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0613" y="2452089"/>
            <a:ext cx="2914981" cy="1920899"/>
          </a:xfrm>
          <a:prstGeom prst="rect">
            <a:avLst/>
          </a:prstGeom>
        </p:spPr>
      </p:pic>
      <p:sp>
        <p:nvSpPr>
          <p:cNvPr id="17" name="TextBox 16"/>
          <p:cNvSpPr txBox="1"/>
          <p:nvPr/>
        </p:nvSpPr>
        <p:spPr>
          <a:xfrm>
            <a:off x="996502" y="2741772"/>
            <a:ext cx="3096241" cy="1631216"/>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Community Organizations</a:t>
            </a:r>
          </a:p>
          <a:p>
            <a:r>
              <a:rPr lang="en-US" sz="2000" dirty="0">
                <a:solidFill>
                  <a:schemeClr val="bg1"/>
                </a:solidFill>
              </a:rPr>
              <a:t>Neighborhood Associations</a:t>
            </a:r>
          </a:p>
          <a:p>
            <a:r>
              <a:rPr lang="en-US" sz="2000" dirty="0">
                <a:solidFill>
                  <a:schemeClr val="bg1"/>
                </a:solidFill>
              </a:rPr>
              <a:t>Our Neighborhood Schools</a:t>
            </a:r>
          </a:p>
          <a:p>
            <a:r>
              <a:rPr lang="en-US" sz="2000" dirty="0">
                <a:solidFill>
                  <a:schemeClr val="bg1"/>
                </a:solidFill>
              </a:rPr>
              <a:t>Communities of Faith</a:t>
            </a:r>
          </a:p>
        </p:txBody>
      </p:sp>
    </p:spTree>
    <p:extLst>
      <p:ext uri="{BB962C8B-B14F-4D97-AF65-F5344CB8AC3E}">
        <p14:creationId xmlns:p14="http://schemas.microsoft.com/office/powerpoint/2010/main" val="197113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DA8385-1847-4FBB-9EEB-5D160D6CE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5512" y="0"/>
            <a:ext cx="6862874" cy="4674951"/>
          </a:xfrm>
          <a:prstGeom prst="rect">
            <a:avLst/>
          </a:prstGeom>
        </p:spPr>
      </p:pic>
      <p:sp>
        <p:nvSpPr>
          <p:cNvPr id="14" name="Rectangle 13"/>
          <p:cNvSpPr/>
          <p:nvPr/>
        </p:nvSpPr>
        <p:spPr>
          <a:xfrm>
            <a:off x="0" y="4977027"/>
            <a:ext cx="9144000" cy="74178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7582361" y="5155271"/>
            <a:ext cx="1765260" cy="800219"/>
          </a:xfrm>
          <a:prstGeom prst="rect">
            <a:avLst/>
          </a:prstGeom>
          <a:noFill/>
        </p:spPr>
        <p:txBody>
          <a:bodyPr wrap="square" rtlCol="0">
            <a:spAutoFit/>
          </a:bodyPr>
          <a:lstStyle/>
          <a:p>
            <a:r>
              <a:rPr lang="en-US" sz="1200" dirty="0">
                <a:solidFill>
                  <a:schemeClr val="bg1"/>
                </a:solidFill>
              </a:rPr>
              <a:t>FOSEL</a:t>
            </a:r>
            <a:r>
              <a:rPr lang="en-US" sz="2800" dirty="0">
                <a:solidFill>
                  <a:schemeClr val="bg1"/>
                </a:solidFill>
              </a:rPr>
              <a:t> </a:t>
            </a:r>
            <a:r>
              <a:rPr lang="en-US" sz="1000" dirty="0">
                <a:solidFill>
                  <a:schemeClr val="bg1"/>
                </a:solidFill>
              </a:rPr>
              <a:t>January 2021 </a:t>
            </a:r>
          </a:p>
          <a:p>
            <a:endParaRPr lang="en-US" dirty="0"/>
          </a:p>
        </p:txBody>
      </p:sp>
      <p:sp>
        <p:nvSpPr>
          <p:cNvPr id="2" name="TextBox 1"/>
          <p:cNvSpPr txBox="1"/>
          <p:nvPr/>
        </p:nvSpPr>
        <p:spPr>
          <a:xfrm>
            <a:off x="478692" y="4977027"/>
            <a:ext cx="6437923" cy="523220"/>
          </a:xfrm>
          <a:prstGeom prst="rect">
            <a:avLst/>
          </a:prstGeom>
          <a:noFill/>
        </p:spPr>
        <p:txBody>
          <a:bodyPr wrap="square" rtlCol="0">
            <a:spAutoFit/>
          </a:bodyPr>
          <a:lstStyle/>
          <a:p>
            <a:r>
              <a:rPr lang="en-US" sz="2800" dirty="0">
                <a:solidFill>
                  <a:srgbClr val="FFFFFF"/>
                </a:solidFill>
              </a:rPr>
              <a:t>Our Community’s Ecosystem</a:t>
            </a:r>
          </a:p>
        </p:txBody>
      </p:sp>
    </p:spTree>
    <p:extLst>
      <p:ext uri="{BB962C8B-B14F-4D97-AF65-F5344CB8AC3E}">
        <p14:creationId xmlns:p14="http://schemas.microsoft.com/office/powerpoint/2010/main" val="35497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llis Memorial.png"/>
          <p:cNvPicPr>
            <a:picLocks noChangeAspect="1"/>
          </p:cNvPicPr>
          <p:nvPr/>
        </p:nvPicPr>
        <p:blipFill rotWithShape="1">
          <a:blip r:embed="rId2" cstate="email">
            <a:extLst>
              <a:ext uri="{28A0092B-C50C-407E-A947-70E740481C1C}">
                <a14:useLocalDpi xmlns:a14="http://schemas.microsoft.com/office/drawing/2010/main"/>
              </a:ext>
            </a:extLst>
          </a:blip>
          <a:srcRect l="11583" t="18574" r="14742" b="28606"/>
          <a:stretch/>
        </p:blipFill>
        <p:spPr>
          <a:xfrm>
            <a:off x="1040393" y="3135694"/>
            <a:ext cx="2170399" cy="878029"/>
          </a:xfrm>
          <a:prstGeom prst="rect">
            <a:avLst/>
          </a:prstGeom>
        </p:spPr>
      </p:pic>
      <p:sp>
        <p:nvSpPr>
          <p:cNvPr id="4" name="Rectangle 3"/>
          <p:cNvSpPr/>
          <p:nvPr/>
        </p:nvSpPr>
        <p:spPr>
          <a:xfrm>
            <a:off x="0" y="4977027"/>
            <a:ext cx="9144000" cy="74178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01308" y="5060573"/>
            <a:ext cx="5395241" cy="523220"/>
          </a:xfrm>
          <a:prstGeom prst="rect">
            <a:avLst/>
          </a:prstGeom>
          <a:noFill/>
        </p:spPr>
        <p:txBody>
          <a:bodyPr wrap="square" rtlCol="0">
            <a:spAutoFit/>
          </a:bodyPr>
          <a:lstStyle/>
          <a:p>
            <a:r>
              <a:rPr lang="en-US" sz="2800" dirty="0">
                <a:solidFill>
                  <a:schemeClr val="bg1"/>
                </a:solidFill>
              </a:rPr>
              <a:t>Community Organizations</a:t>
            </a:r>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7" name="Text Box 3"/>
          <p:cNvSpPr txBox="1"/>
          <p:nvPr/>
        </p:nvSpPr>
        <p:spPr>
          <a:xfrm>
            <a:off x="341290" y="114332"/>
            <a:ext cx="5029200" cy="2236938"/>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spcBef>
                <a:spcPts val="0"/>
              </a:spcBef>
              <a:spcAft>
                <a:spcPts val="0"/>
              </a:spcAft>
              <a:buFont typeface="Wingdings" charset="2"/>
              <a:buChar char="§"/>
            </a:pPr>
            <a:endParaRPr lang="en-US" sz="1200" dirty="0">
              <a:solidFill>
                <a:srgbClr val="8F5224"/>
              </a:solidFill>
              <a:effectLst/>
              <a:ea typeface="ＭＳ 明朝"/>
              <a:cs typeface="Times New Roman"/>
            </a:endParaRPr>
          </a:p>
          <a:p>
            <a:pPr marL="0" marR="0" algn="r">
              <a:spcBef>
                <a:spcPts val="0"/>
              </a:spcBef>
              <a:spcAft>
                <a:spcPts val="0"/>
              </a:spcAft>
            </a:pPr>
            <a:r>
              <a:rPr lang="en-US" sz="14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solidFill>
                  <a:srgbClr val="266376"/>
                </a:solidFill>
                <a:effectLst/>
                <a:ea typeface="ＭＳ 明朝"/>
                <a:cs typeface="Times New Roman"/>
              </a:rPr>
              <a:t> </a:t>
            </a:r>
            <a:endParaRPr lang="en-US" sz="1200" dirty="0">
              <a:effectLst/>
              <a:ea typeface="ＭＳ 明朝"/>
              <a:cs typeface="Times New Roman"/>
            </a:endParaRPr>
          </a:p>
          <a:p>
            <a:pPr marL="0" marR="0" algn="r">
              <a:spcBef>
                <a:spcPts val="0"/>
              </a:spcBef>
              <a:spcAft>
                <a:spcPts val="0"/>
              </a:spcAft>
            </a:pPr>
            <a:r>
              <a:rPr lang="en-US" sz="1200" dirty="0">
                <a:effectLst/>
                <a:ea typeface="ＭＳ 明朝"/>
                <a:cs typeface="Times New Roman"/>
              </a:rPr>
              <a:t> </a:t>
            </a:r>
          </a:p>
        </p:txBody>
      </p:sp>
      <p:pic>
        <p:nvPicPr>
          <p:cNvPr id="21" name="Picture 20" descr="IMG_6824.jp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9786" b="100000" l="0" r="100000">
                        <a14:foregroundMark x1="84006" y1="71560" x2="84006" y2="71560"/>
                        <a14:foregroundMark x1="16138" y1="82875" x2="16138" y2="82875"/>
                        <a14:foregroundMark x1="40202" y1="95107" x2="40202" y2="95107"/>
                        <a14:foregroundMark x1="68732" y1="88991" x2="68732" y2="88991"/>
                        <a14:foregroundMark x1="71614" y1="92355" x2="71614" y2="92355"/>
                        <a14:foregroundMark x1="72622" y1="86850" x2="72622" y2="86850"/>
                        <a14:foregroundMark x1="45533" y1="91437" x2="45533" y2="91437"/>
                        <a14:foregroundMark x1="97550" y1="95107" x2="97550" y2="95107"/>
                        <a14:foregroundMark x1="96110" y1="81651" x2="96110" y2="81651"/>
                        <a14:foregroundMark x1="97550" y1="85321" x2="97550" y2="85321"/>
                        <a14:foregroundMark x1="97550" y1="75535" x2="97550" y2="75535"/>
                        <a14:backgroundMark x1="51585" y1="31498" x2="51585" y2="31498"/>
                        <a14:backgroundMark x1="51153" y1="48318" x2="51153" y2="48318"/>
                        <a14:backgroundMark x1="50144" y1="60245" x2="50144" y2="60245"/>
                        <a14:backgroundMark x1="51153" y1="66361" x2="51153" y2="66361"/>
                        <a14:backgroundMark x1="53746" y1="61774" x2="53746" y2="61774"/>
                        <a14:backgroundMark x1="60807" y1="45872" x2="60807" y2="45872"/>
                        <a14:backgroundMark x1="55043" y1="51070" x2="55043" y2="51070"/>
                        <a14:backgroundMark x1="74063" y1="46789" x2="74063" y2="46789"/>
                        <a14:backgroundMark x1="63689" y1="29358" x2="63689" y2="29358"/>
                        <a14:backgroundMark x1="51153" y1="82263" x2="51153" y2="82263"/>
                        <a14:backgroundMark x1="76513" y1="41590" x2="76513" y2="41590"/>
                        <a14:backgroundMark x1="72622" y1="55046" x2="72622" y2="55046"/>
                        <a14:backgroundMark x1="50432" y1="43119" x2="50432" y2="43119"/>
                        <a14:backgroundMark x1="97262" y1="66361" x2="97262" y2="66361"/>
                      </a14:backgroundRemoval>
                    </a14:imgEffect>
                  </a14:imgLayer>
                </a14:imgProps>
              </a:ext>
              <a:ext uri="{28A0092B-C50C-407E-A947-70E740481C1C}">
                <a14:useLocalDpi xmlns:a14="http://schemas.microsoft.com/office/drawing/2010/main"/>
              </a:ext>
            </a:extLst>
          </a:blip>
          <a:srcRect r="-566"/>
          <a:stretch/>
        </p:blipFill>
        <p:spPr>
          <a:xfrm>
            <a:off x="0" y="3271216"/>
            <a:ext cx="4558198" cy="1951431"/>
          </a:xfrm>
          <a:prstGeom prst="rect">
            <a:avLst/>
          </a:prstGeom>
          <a:ln>
            <a:noFill/>
          </a:ln>
        </p:spPr>
      </p:pic>
      <p:sp>
        <p:nvSpPr>
          <p:cNvPr id="22" name="Arc 21"/>
          <p:cNvSpPr/>
          <p:nvPr/>
        </p:nvSpPr>
        <p:spPr>
          <a:xfrm>
            <a:off x="1581203" y="3838603"/>
            <a:ext cx="544390" cy="589235"/>
          </a:xfrm>
          <a:prstGeom prst="arc">
            <a:avLst>
              <a:gd name="adj1" fmla="val 16440541"/>
              <a:gd name="adj2" fmla="val 21443849"/>
            </a:avLst>
          </a:prstGeom>
          <a:ln w="57150" cmpd="sng">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9" name="Picture 8" descr="South End Community Health Center.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73478" y="2873011"/>
            <a:ext cx="4096040" cy="1140712"/>
          </a:xfrm>
          <a:prstGeom prst="rect">
            <a:avLst/>
          </a:prstGeom>
        </p:spPr>
      </p:pic>
      <p:pic>
        <p:nvPicPr>
          <p:cNvPr id="11" name="Picture 10" descr="UNADJUSTEDNONRAW_thumb_6e73.jpg"/>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a:xfrm>
            <a:off x="2065314" y="0"/>
            <a:ext cx="3017689" cy="2466319"/>
          </a:xfrm>
          <a:prstGeom prst="rect">
            <a:avLst/>
          </a:prstGeom>
          <a:noFill/>
          <a:ln>
            <a:noFill/>
          </a:ln>
        </p:spPr>
      </p:pic>
      <p:pic>
        <p:nvPicPr>
          <p:cNvPr id="3" name="Picture 2" descr="BCYF.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11779" y="761877"/>
            <a:ext cx="2495624" cy="1403085"/>
          </a:xfrm>
          <a:prstGeom prst="rect">
            <a:avLst/>
          </a:prstGeom>
        </p:spPr>
      </p:pic>
      <p:sp>
        <p:nvSpPr>
          <p:cNvPr id="5" name="TextBox 4"/>
          <p:cNvSpPr txBox="1"/>
          <p:nvPr/>
        </p:nvSpPr>
        <p:spPr>
          <a:xfrm>
            <a:off x="3423932" y="2445743"/>
            <a:ext cx="2268532" cy="246221"/>
          </a:xfrm>
          <a:prstGeom prst="rect">
            <a:avLst/>
          </a:prstGeom>
          <a:noFill/>
        </p:spPr>
        <p:txBody>
          <a:bodyPr wrap="square" rtlCol="0">
            <a:spAutoFit/>
          </a:bodyPr>
          <a:lstStyle/>
          <a:p>
            <a:r>
              <a:rPr lang="en-US" sz="1000" b="1" dirty="0">
                <a:solidFill>
                  <a:schemeClr val="tx1">
                    <a:lumMod val="65000"/>
                    <a:lumOff val="35000"/>
                  </a:schemeClr>
                </a:solidFill>
                <a:latin typeface="Baskerville Old Face"/>
                <a:cs typeface="Baskerville Old Face"/>
              </a:rPr>
              <a:t>Blackstone Community Center</a:t>
            </a:r>
          </a:p>
        </p:txBody>
      </p:sp>
    </p:spTree>
    <p:extLst>
      <p:ext uri="{BB962C8B-B14F-4D97-AF65-F5344CB8AC3E}">
        <p14:creationId xmlns:p14="http://schemas.microsoft.com/office/powerpoint/2010/main" val="200159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39807"/>
            <a:ext cx="9144000" cy="679007"/>
          </a:xfrm>
          <a:prstGeom prst="rect">
            <a:avLst/>
          </a:prstGeom>
          <a:solidFill>
            <a:srgbClr val="A8651E"/>
          </a:solidFill>
          <a:ln>
            <a:solidFill>
              <a:srgbClr val="A9612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707403" y="5262346"/>
            <a:ext cx="1436599" cy="276999"/>
          </a:xfrm>
          <a:prstGeom prst="rect">
            <a:avLst/>
          </a:prstGeom>
          <a:noFill/>
        </p:spPr>
        <p:txBody>
          <a:bodyPr wrap="square" rtlCol="0">
            <a:spAutoFit/>
          </a:bodyPr>
          <a:lstStyle/>
          <a:p>
            <a:r>
              <a:rPr lang="en-US" sz="1200" dirty="0">
                <a:solidFill>
                  <a:schemeClr val="bg1"/>
                </a:solidFill>
              </a:rPr>
              <a:t>FOSEL </a:t>
            </a:r>
            <a:r>
              <a:rPr lang="en-US" sz="1000" dirty="0">
                <a:solidFill>
                  <a:schemeClr val="bg1"/>
                </a:solidFill>
              </a:rPr>
              <a:t>January 2021 </a:t>
            </a:r>
          </a:p>
        </p:txBody>
      </p:sp>
      <p:sp>
        <p:nvSpPr>
          <p:cNvPr id="10" name="Rectangle 9"/>
          <p:cNvSpPr/>
          <p:nvPr/>
        </p:nvSpPr>
        <p:spPr>
          <a:xfrm>
            <a:off x="4084254" y="2767963"/>
            <a:ext cx="5059746" cy="44330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united-south-end-settlements-logo-232x1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9340" y="1064367"/>
            <a:ext cx="1766324" cy="989750"/>
          </a:xfrm>
          <a:prstGeom prst="rect">
            <a:avLst/>
          </a:prstGeom>
        </p:spPr>
      </p:pic>
      <p:pic>
        <p:nvPicPr>
          <p:cNvPr id="9" name="Picture 8" descr="USES.jpg"/>
          <p:cNvPicPr>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4291728" y="828794"/>
            <a:ext cx="2398512" cy="1128986"/>
          </a:xfrm>
          <a:prstGeom prst="rect">
            <a:avLst/>
          </a:prstGeom>
          <a:noFill/>
          <a:ln>
            <a:noFill/>
          </a:ln>
        </p:spPr>
      </p:pic>
      <p:pic>
        <p:nvPicPr>
          <p:cNvPr id="2" name="Picture 1" descr="betances_mural_detail_10_by_jjpoatree_daak8de-fullview.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03643" y="2248071"/>
            <a:ext cx="4780976" cy="1992044"/>
          </a:xfrm>
          <a:prstGeom prst="rect">
            <a:avLst/>
          </a:prstGeom>
        </p:spPr>
      </p:pic>
      <p:pic>
        <p:nvPicPr>
          <p:cNvPr id="3" name="Picture 2" descr="Unknown.png"/>
          <p:cNvPicPr>
            <a:picLocks noChangeAspect="1"/>
          </p:cNvPicPr>
          <p:nvPr/>
        </p:nvPicPr>
        <p:blipFill rotWithShape="1">
          <a:blip r:embed="rId5" cstate="email">
            <a:extLst>
              <a:ext uri="{28A0092B-C50C-407E-A947-70E740481C1C}">
                <a14:useLocalDpi xmlns:a14="http://schemas.microsoft.com/office/drawing/2010/main"/>
              </a:ext>
            </a:extLst>
          </a:blip>
          <a:srcRect l="5585" t="9283" r="9036" b="18648"/>
          <a:stretch/>
        </p:blipFill>
        <p:spPr>
          <a:xfrm>
            <a:off x="0" y="3411292"/>
            <a:ext cx="1848676" cy="633876"/>
          </a:xfrm>
          <a:prstGeom prst="rect">
            <a:avLst/>
          </a:prstGeom>
        </p:spPr>
      </p:pic>
      <p:sp>
        <p:nvSpPr>
          <p:cNvPr id="5" name="TextBox 4"/>
          <p:cNvSpPr txBox="1"/>
          <p:nvPr/>
        </p:nvSpPr>
        <p:spPr>
          <a:xfrm>
            <a:off x="558691" y="1189910"/>
            <a:ext cx="1718013" cy="369332"/>
          </a:xfrm>
          <a:prstGeom prst="rect">
            <a:avLst/>
          </a:prstGeom>
          <a:noFill/>
        </p:spPr>
        <p:txBody>
          <a:bodyPr wrap="square" rtlCol="0">
            <a:spAutoFit/>
          </a:bodyPr>
          <a:lstStyle/>
          <a:p>
            <a:endParaRPr lang="en-US" dirty="0"/>
          </a:p>
        </p:txBody>
      </p:sp>
      <p:pic>
        <p:nvPicPr>
          <p:cNvPr id="7" name="Picture 6" descr="action-for-community-development.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22734" y="846754"/>
            <a:ext cx="1111026" cy="1111026"/>
          </a:xfrm>
          <a:prstGeom prst="rect">
            <a:avLst/>
          </a:prstGeom>
        </p:spPr>
      </p:pic>
      <p:pic>
        <p:nvPicPr>
          <p:cNvPr id="11" name="Picture 10" descr="ABCD Service.jpe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71480" y="1696293"/>
            <a:ext cx="1872383" cy="2035725"/>
          </a:xfrm>
          <a:prstGeom prst="rect">
            <a:avLst/>
          </a:prstGeom>
          <a:noFill/>
          <a:ln>
            <a:solidFill>
              <a:schemeClr val="bg1"/>
            </a:solidFill>
          </a:ln>
        </p:spPr>
      </p:pic>
      <p:sp>
        <p:nvSpPr>
          <p:cNvPr id="8" name="TextBox 7"/>
          <p:cNvSpPr txBox="1"/>
          <p:nvPr/>
        </p:nvSpPr>
        <p:spPr>
          <a:xfrm>
            <a:off x="738042" y="274595"/>
            <a:ext cx="3346212"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1005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2911</TotalTime>
  <Words>654</Words>
  <Application>Microsoft Macintosh PowerPoint</Application>
  <PresentationFormat>On-screen Show (16:10)</PresentationFormat>
  <Paragraphs>126</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Baskerville Old Face</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Rondinelli</dc:creator>
  <cp:lastModifiedBy>yvette jarreau</cp:lastModifiedBy>
  <cp:revision>128</cp:revision>
  <cp:lastPrinted>2021-01-02T18:44:37Z</cp:lastPrinted>
  <dcterms:created xsi:type="dcterms:W3CDTF">2020-12-29T18:24:25Z</dcterms:created>
  <dcterms:modified xsi:type="dcterms:W3CDTF">2021-02-18T20:29:42Z</dcterms:modified>
</cp:coreProperties>
</file>